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8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0B3B9E-A1FA-4C74-B0B6-A4B5C1361263}" type="datetimeFigureOut">
              <a:rPr lang="ar-IQ" smtClean="0"/>
              <a:t>06/04/1440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0C9D8D-8491-4D84-849C-7FA302FD15CD}" type="slidenum">
              <a:rPr lang="ar-IQ" smtClean="0"/>
              <a:t>‹#›</a:t>
            </a:fld>
            <a:endParaRPr lang="ar-IQ"/>
          </a:p>
        </p:txBody>
      </p:sp>
    </p:spTree>
    <p:extLst>
      <p:ext uri="{BB962C8B-B14F-4D97-AF65-F5344CB8AC3E}">
        <p14:creationId xmlns:p14="http://schemas.microsoft.com/office/powerpoint/2010/main" val="3747478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F0C9D8D-8491-4D84-849C-7FA302FD15CD}" type="slidenum">
              <a:rPr lang="ar-IQ" smtClean="0"/>
              <a:t>23</a:t>
            </a:fld>
            <a:endParaRPr lang="ar-IQ"/>
          </a:p>
        </p:txBody>
      </p:sp>
    </p:spTree>
    <p:extLst>
      <p:ext uri="{BB962C8B-B14F-4D97-AF65-F5344CB8AC3E}">
        <p14:creationId xmlns:p14="http://schemas.microsoft.com/office/powerpoint/2010/main" val="281041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190324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299997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92236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309194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34445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02819-D86C-47A7-8C8F-E17256C9891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262738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02819-D86C-47A7-8C8F-E17256C98910}"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232898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02819-D86C-47A7-8C8F-E17256C98910}"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251246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02819-D86C-47A7-8C8F-E17256C98910}"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384560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02819-D86C-47A7-8C8F-E17256C9891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365002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02819-D86C-47A7-8C8F-E17256C9891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38A809-0860-4438-B438-CC1B16EBFEAD}" type="slidenum">
              <a:rPr lang="ar-IQ" smtClean="0"/>
              <a:t>‹#›</a:t>
            </a:fld>
            <a:endParaRPr lang="ar-IQ"/>
          </a:p>
        </p:txBody>
      </p:sp>
    </p:spTree>
    <p:extLst>
      <p:ext uri="{BB962C8B-B14F-4D97-AF65-F5344CB8AC3E}">
        <p14:creationId xmlns:p14="http://schemas.microsoft.com/office/powerpoint/2010/main" val="175536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02819-D86C-47A7-8C8F-E17256C98910}"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38A809-0860-4438-B438-CC1B16EBFEAD}" type="slidenum">
              <a:rPr lang="ar-IQ" smtClean="0"/>
              <a:t>‹#›</a:t>
            </a:fld>
            <a:endParaRPr lang="ar-IQ"/>
          </a:p>
        </p:txBody>
      </p:sp>
    </p:spTree>
    <p:extLst>
      <p:ext uri="{BB962C8B-B14F-4D97-AF65-F5344CB8AC3E}">
        <p14:creationId xmlns:p14="http://schemas.microsoft.com/office/powerpoint/2010/main" val="3790777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352928" cy="6192688"/>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marL="269240" algn="r">
              <a:lnSpc>
                <a:spcPct val="115000"/>
              </a:lnSpc>
            </a:pPr>
            <a:r>
              <a:rPr lang="ar-IQ" sz="2800" b="1" dirty="0" smtClean="0">
                <a:solidFill>
                  <a:schemeClr val="bg1"/>
                </a:solidFill>
                <a:effectLst/>
                <a:latin typeface="Times New Roman"/>
                <a:ea typeface="Times New Roman"/>
                <a:cs typeface="Simplified Arabic"/>
              </a:rPr>
              <a:t>جامعة البصرة</a:t>
            </a:r>
            <a:endParaRPr lang="en-US" sz="1200" dirty="0">
              <a:solidFill>
                <a:schemeClr val="bg1"/>
              </a:solidFill>
              <a:ea typeface="Calibri"/>
              <a:cs typeface="Arial"/>
            </a:endParaRPr>
          </a:p>
          <a:p>
            <a:pPr marL="269240" algn="r">
              <a:lnSpc>
                <a:spcPct val="115000"/>
              </a:lnSpc>
            </a:pPr>
            <a:r>
              <a:rPr lang="ar-IQ" sz="2800" b="1" dirty="0" smtClean="0">
                <a:solidFill>
                  <a:schemeClr val="bg1"/>
                </a:solidFill>
                <a:effectLst/>
                <a:latin typeface="Times New Roman"/>
                <a:ea typeface="Times New Roman"/>
                <a:cs typeface="Simplified Arabic"/>
              </a:rPr>
              <a:t>كلية التربية البدنية وعلوم الرياضة</a:t>
            </a:r>
            <a:endParaRPr lang="en-US" sz="1200" dirty="0">
              <a:solidFill>
                <a:schemeClr val="bg1"/>
              </a:solidFill>
              <a:ea typeface="Calibri"/>
              <a:cs typeface="Arial"/>
            </a:endParaRPr>
          </a:p>
          <a:p>
            <a:pPr marL="269240" algn="r">
              <a:lnSpc>
                <a:spcPct val="115000"/>
              </a:lnSpc>
            </a:pPr>
            <a:r>
              <a:rPr lang="ar-IQ" sz="2800" b="1" dirty="0" smtClean="0">
                <a:solidFill>
                  <a:schemeClr val="bg1"/>
                </a:solidFill>
                <a:effectLst/>
                <a:latin typeface="Times New Roman"/>
                <a:ea typeface="Times New Roman"/>
                <a:cs typeface="Simplified Arabic"/>
              </a:rPr>
              <a:t>قسم الدراسات العليا</a:t>
            </a:r>
            <a:endParaRPr lang="en-US" sz="1200" dirty="0">
              <a:solidFill>
                <a:schemeClr val="bg1"/>
              </a:solidFill>
              <a:ea typeface="Calibri"/>
              <a:cs typeface="Arial"/>
            </a:endParaRPr>
          </a:p>
          <a:p>
            <a:pPr marL="269240" algn="r">
              <a:lnSpc>
                <a:spcPct val="115000"/>
              </a:lnSpc>
              <a:spcAft>
                <a:spcPts val="1000"/>
              </a:spcAft>
            </a:pPr>
            <a:r>
              <a:rPr lang="ar-SA" dirty="0">
                <a:solidFill>
                  <a:schemeClr val="bg1"/>
                </a:solidFill>
                <a:ea typeface="Calibri"/>
              </a:rPr>
              <a:t> </a:t>
            </a:r>
            <a:endParaRPr lang="en-US" sz="1200" dirty="0">
              <a:solidFill>
                <a:schemeClr val="bg1"/>
              </a:solidFill>
              <a:ea typeface="Calibri"/>
              <a:cs typeface="Arial"/>
            </a:endParaRPr>
          </a:p>
          <a:p>
            <a:pPr marL="269240">
              <a:lnSpc>
                <a:spcPct val="115000"/>
              </a:lnSpc>
              <a:spcAft>
                <a:spcPts val="1000"/>
              </a:spcAft>
            </a:pPr>
            <a:r>
              <a:rPr lang="ar-SA" sz="4600" i="1" dirty="0">
                <a:solidFill>
                  <a:schemeClr val="bg1"/>
                </a:solidFill>
                <a:ea typeface="Calibri"/>
              </a:rPr>
              <a:t>الايقاع </a:t>
            </a:r>
            <a:r>
              <a:rPr lang="ar-SA" sz="4600" i="1" dirty="0" smtClean="0">
                <a:solidFill>
                  <a:schemeClr val="bg1"/>
                </a:solidFill>
                <a:ea typeface="Calibri"/>
              </a:rPr>
              <a:t>الحيوي</a:t>
            </a:r>
            <a:r>
              <a:rPr lang="ar-IQ" sz="4600" i="1" dirty="0" smtClean="0">
                <a:solidFill>
                  <a:schemeClr val="bg1"/>
                </a:solidFill>
                <a:ea typeface="Calibri"/>
              </a:rPr>
              <a:t> </a:t>
            </a:r>
            <a:r>
              <a:rPr lang="ar-SA" sz="4600" i="1" dirty="0" smtClean="0">
                <a:solidFill>
                  <a:schemeClr val="bg1"/>
                </a:solidFill>
                <a:ea typeface="Calibri"/>
              </a:rPr>
              <a:t>- نظرياته</a:t>
            </a:r>
            <a:r>
              <a:rPr lang="ar-IQ" sz="4600" i="1" dirty="0" smtClean="0">
                <a:solidFill>
                  <a:schemeClr val="bg1"/>
                </a:solidFill>
                <a:ea typeface="Calibri"/>
              </a:rPr>
              <a:t> -</a:t>
            </a:r>
            <a:r>
              <a:rPr lang="ar-SA" sz="4600" i="1" dirty="0" smtClean="0">
                <a:solidFill>
                  <a:schemeClr val="bg1"/>
                </a:solidFill>
                <a:ea typeface="Calibri"/>
              </a:rPr>
              <a:t> </a:t>
            </a:r>
            <a:r>
              <a:rPr lang="ar-SA" sz="4600" i="1" dirty="0">
                <a:solidFill>
                  <a:schemeClr val="bg1"/>
                </a:solidFill>
                <a:ea typeface="Calibri"/>
              </a:rPr>
              <a:t>علاقته بالأداء وتنظيم </a:t>
            </a:r>
            <a:r>
              <a:rPr lang="ar-SA" sz="4600" i="1" dirty="0" smtClean="0">
                <a:solidFill>
                  <a:schemeClr val="bg1"/>
                </a:solidFill>
                <a:ea typeface="Calibri"/>
              </a:rPr>
              <a:t>التدريب</a:t>
            </a:r>
            <a:endParaRPr lang="ar-IQ" sz="4600" i="1" dirty="0" smtClean="0">
              <a:solidFill>
                <a:schemeClr val="bg1"/>
              </a:solidFill>
              <a:ea typeface="Calibri"/>
            </a:endParaRPr>
          </a:p>
          <a:p>
            <a:pPr marL="269240">
              <a:lnSpc>
                <a:spcPct val="115000"/>
              </a:lnSpc>
              <a:spcAft>
                <a:spcPts val="1000"/>
              </a:spcAft>
            </a:pPr>
            <a:endParaRPr lang="ar-IQ" b="1" u="sng" dirty="0" smtClean="0">
              <a:solidFill>
                <a:schemeClr val="bg1"/>
              </a:solidFill>
              <a:ea typeface="Calibri"/>
            </a:endParaRPr>
          </a:p>
          <a:p>
            <a:pPr marL="269240">
              <a:lnSpc>
                <a:spcPct val="115000"/>
              </a:lnSpc>
              <a:spcAft>
                <a:spcPts val="1000"/>
              </a:spcAft>
            </a:pPr>
            <a:endParaRPr lang="ar-IQ" sz="1200" b="1" u="sng" dirty="0">
              <a:solidFill>
                <a:schemeClr val="bg1"/>
              </a:solidFill>
              <a:ea typeface="Calibri"/>
              <a:cs typeface="Arial"/>
            </a:endParaRPr>
          </a:p>
          <a:p>
            <a:pPr marL="269240" lvl="0" algn="r">
              <a:lnSpc>
                <a:spcPct val="115000"/>
              </a:lnSpc>
              <a:spcAft>
                <a:spcPts val="1000"/>
              </a:spcAft>
            </a:pPr>
            <a:r>
              <a:rPr lang="ar-IQ" sz="3000" b="1" dirty="0" smtClean="0">
                <a:solidFill>
                  <a:prstClr val="white"/>
                </a:solidFill>
                <a:ea typeface="Calibri"/>
              </a:rPr>
              <a:t>                                               </a:t>
            </a:r>
            <a:r>
              <a:rPr lang="ar-SA" sz="4600" b="1" dirty="0" smtClean="0">
                <a:solidFill>
                  <a:prstClr val="white"/>
                </a:solidFill>
                <a:ea typeface="Calibri"/>
              </a:rPr>
              <a:t>اعداد </a:t>
            </a:r>
            <a:endParaRPr lang="en-US" sz="4600" dirty="0">
              <a:solidFill>
                <a:prstClr val="white"/>
              </a:solidFill>
              <a:ea typeface="Calibri"/>
              <a:cs typeface="Arial"/>
            </a:endParaRPr>
          </a:p>
          <a:p>
            <a:pPr marL="269240">
              <a:lnSpc>
                <a:spcPct val="115000"/>
              </a:lnSpc>
              <a:spcAft>
                <a:spcPts val="1000"/>
              </a:spcAft>
            </a:pPr>
            <a:endParaRPr lang="en-US" sz="1200" dirty="0">
              <a:solidFill>
                <a:schemeClr val="bg1"/>
              </a:solidFill>
              <a:ea typeface="Calibri"/>
              <a:cs typeface="Arial"/>
            </a:endParaRPr>
          </a:p>
          <a:p>
            <a:pPr marL="269240" algn="r">
              <a:lnSpc>
                <a:spcPct val="115000"/>
              </a:lnSpc>
              <a:spcAft>
                <a:spcPts val="1000"/>
              </a:spcAft>
            </a:pPr>
            <a:r>
              <a:rPr lang="ar-IQ" sz="4700" b="1" dirty="0" smtClean="0">
                <a:solidFill>
                  <a:schemeClr val="bg1"/>
                </a:solidFill>
                <a:ea typeface="Calibri"/>
              </a:rPr>
              <a:t>                        </a:t>
            </a:r>
            <a:r>
              <a:rPr lang="ar-SA" sz="4700" b="1" dirty="0">
                <a:solidFill>
                  <a:schemeClr val="bg1"/>
                </a:solidFill>
                <a:ea typeface="Calibri"/>
              </a:rPr>
              <a:t> </a:t>
            </a:r>
            <a:r>
              <a:rPr lang="ar-SA" sz="4700" b="1" dirty="0">
                <a:solidFill>
                  <a:prstClr val="white"/>
                </a:solidFill>
                <a:ea typeface="Calibri"/>
              </a:rPr>
              <a:t> الاستاذ </a:t>
            </a:r>
            <a:r>
              <a:rPr lang="ar-SA" sz="4700" b="1" dirty="0" err="1" smtClean="0">
                <a:solidFill>
                  <a:prstClr val="white"/>
                </a:solidFill>
                <a:ea typeface="Calibri"/>
              </a:rPr>
              <a:t>الدكتو</a:t>
            </a:r>
            <a:r>
              <a:rPr lang="ar-IQ" sz="4700" b="1" dirty="0" smtClean="0">
                <a:solidFill>
                  <a:prstClr val="white"/>
                </a:solidFill>
                <a:ea typeface="Calibri"/>
              </a:rPr>
              <a:t>ر</a:t>
            </a:r>
            <a:endParaRPr lang="en-US" sz="4700" dirty="0">
              <a:solidFill>
                <a:schemeClr val="bg1"/>
              </a:solidFill>
              <a:ea typeface="Calibri"/>
              <a:cs typeface="Arial"/>
            </a:endParaRPr>
          </a:p>
          <a:p>
            <a:pPr marL="269240" algn="r">
              <a:lnSpc>
                <a:spcPct val="115000"/>
              </a:lnSpc>
              <a:spcAft>
                <a:spcPts val="1000"/>
              </a:spcAft>
            </a:pPr>
            <a:r>
              <a:rPr lang="ar-IQ" sz="4700" b="1" dirty="0" smtClean="0">
                <a:solidFill>
                  <a:schemeClr val="bg1"/>
                </a:solidFill>
                <a:ea typeface="Calibri"/>
              </a:rPr>
              <a:t>                       </a:t>
            </a:r>
            <a:r>
              <a:rPr lang="ar-SA" sz="4700" b="1" dirty="0" smtClean="0">
                <a:solidFill>
                  <a:schemeClr val="bg1"/>
                </a:solidFill>
                <a:ea typeface="Calibri"/>
              </a:rPr>
              <a:t>محمد عنيسي</a:t>
            </a:r>
            <a:r>
              <a:rPr lang="ar-IQ" sz="4700" b="1" dirty="0" smtClean="0">
                <a:solidFill>
                  <a:schemeClr val="bg1"/>
                </a:solidFill>
                <a:ea typeface="Calibri"/>
              </a:rPr>
              <a:t> الكعبي</a:t>
            </a:r>
            <a:endParaRPr lang="en-US" sz="4700" dirty="0">
              <a:solidFill>
                <a:schemeClr val="bg1"/>
              </a:solidFill>
              <a:ea typeface="Calibri"/>
              <a:cs typeface="Arial"/>
            </a:endParaRPr>
          </a:p>
          <a:p>
            <a:pPr marL="269240" algn="r">
              <a:lnSpc>
                <a:spcPct val="115000"/>
              </a:lnSpc>
              <a:spcAft>
                <a:spcPts val="1000"/>
              </a:spcAft>
            </a:pPr>
            <a:r>
              <a:rPr lang="en-US" b="1" dirty="0">
                <a:solidFill>
                  <a:schemeClr val="bg1"/>
                </a:solidFill>
                <a:ea typeface="Calibri"/>
                <a:cs typeface="Arial"/>
              </a:rPr>
              <a:t> </a:t>
            </a:r>
            <a:endParaRPr lang="en-US" sz="1200" dirty="0">
              <a:solidFill>
                <a:schemeClr val="bg1"/>
              </a:solidFill>
              <a:ea typeface="Calibri"/>
              <a:cs typeface="Arial"/>
            </a:endParaRPr>
          </a:p>
          <a:p>
            <a:pPr marL="269240" algn="r">
              <a:lnSpc>
                <a:spcPct val="115000"/>
              </a:lnSpc>
              <a:spcAft>
                <a:spcPts val="1000"/>
              </a:spcAft>
            </a:pPr>
            <a:endParaRPr lang="en-US" sz="1200" dirty="0">
              <a:solidFill>
                <a:schemeClr val="bg1"/>
              </a:solidFill>
              <a:ea typeface="Calibri"/>
              <a:cs typeface="Arial"/>
            </a:endParaRPr>
          </a:p>
          <a:p>
            <a:endParaRPr lang="ar-IQ" dirty="0">
              <a:solidFill>
                <a:schemeClr val="bg1"/>
              </a:solidFill>
            </a:endParaRPr>
          </a:p>
        </p:txBody>
      </p:sp>
    </p:spTree>
    <p:extLst>
      <p:ext uri="{BB962C8B-B14F-4D97-AF65-F5344CB8AC3E}">
        <p14:creationId xmlns:p14="http://schemas.microsoft.com/office/powerpoint/2010/main" val="308450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0" lvl="0" indent="0">
              <a:lnSpc>
                <a:spcPct val="115000"/>
              </a:lnSpc>
              <a:spcAft>
                <a:spcPts val="1000"/>
              </a:spcAft>
              <a:buNone/>
            </a:pPr>
            <a:r>
              <a:rPr lang="ar-IQ" b="1" dirty="0" smtClean="0">
                <a:ea typeface="Calibri"/>
              </a:rPr>
              <a:t>2-النظرية </a:t>
            </a:r>
            <a:r>
              <a:rPr lang="ar-IQ" b="1" dirty="0">
                <a:ea typeface="Calibri"/>
              </a:rPr>
              <a:t>العلمية</a:t>
            </a:r>
            <a:r>
              <a:rPr lang="ar-IQ" dirty="0">
                <a:ea typeface="Calibri"/>
              </a:rPr>
              <a:t> : يتلخص مضمونه هذه النظرية ان لكل انسان خاصا به من حيث طول الدورة لديه , وتحليل التسلسل الزمني لديه خلال جميع بيانات المتابعة لمدة زمنية معينة وفي ضوئها سوف يتم تحديد فترات الايقاع الحيوي لدى كل انسان .</a:t>
            </a:r>
            <a:endParaRPr lang="en-US" sz="2400" dirty="0">
              <a:ea typeface="Calibri"/>
              <a:cs typeface="Arial"/>
            </a:endParaRPr>
          </a:p>
          <a:p>
            <a:pPr marL="269240">
              <a:lnSpc>
                <a:spcPct val="115000"/>
              </a:lnSpc>
              <a:spcAft>
                <a:spcPts val="1000"/>
              </a:spcAft>
            </a:pPr>
            <a:r>
              <a:rPr lang="ar-IQ" dirty="0">
                <a:ea typeface="Calibri"/>
              </a:rPr>
              <a:t>توصلت بعض الدراسات الى ان طول الانفعالية يتراوح طولها ما بين ( 2.5-7) ايام وهي تختلف من فرد الى اخر. الايقاع الحيوي ظاهر عامة تظهر على عدة مستويات زمنية تم تقسيمها الى :</a:t>
            </a:r>
            <a:endParaRPr lang="en-US" sz="2400" dirty="0">
              <a:ea typeface="Calibri"/>
              <a:cs typeface="Arial"/>
            </a:endParaRPr>
          </a:p>
          <a:p>
            <a:pPr marL="269240">
              <a:lnSpc>
                <a:spcPct val="115000"/>
              </a:lnSpc>
              <a:spcAft>
                <a:spcPts val="1000"/>
              </a:spcAft>
            </a:pPr>
            <a:r>
              <a:rPr lang="ar-IQ" dirty="0">
                <a:ea typeface="Calibri"/>
              </a:rPr>
              <a:t>-الايقاع العالي اقل من 30 دقيقة</a:t>
            </a:r>
            <a:endParaRPr lang="en-US" sz="2400" dirty="0">
              <a:ea typeface="Calibri"/>
              <a:cs typeface="Arial"/>
            </a:endParaRPr>
          </a:p>
          <a:p>
            <a:pPr marL="269240">
              <a:lnSpc>
                <a:spcPct val="115000"/>
              </a:lnSpc>
              <a:spcAft>
                <a:spcPts val="1000"/>
              </a:spcAft>
            </a:pPr>
            <a:r>
              <a:rPr lang="ar-IQ" dirty="0">
                <a:ea typeface="Calibri"/>
              </a:rPr>
              <a:t>- الايقاع المتوسط من 20 -30 دقيقة.</a:t>
            </a:r>
            <a:endParaRPr lang="en-US" sz="2400" dirty="0">
              <a:ea typeface="Calibri"/>
              <a:cs typeface="Arial"/>
            </a:endParaRPr>
          </a:p>
          <a:p>
            <a:r>
              <a:rPr lang="ar-IQ" dirty="0">
                <a:ea typeface="Calibri"/>
              </a:rPr>
              <a:t>- الايقاع المنخفض من 28 ساعة الى اكثر من 2.5 يوم </a:t>
            </a:r>
            <a:endParaRPr lang="ar-IQ" dirty="0"/>
          </a:p>
        </p:txBody>
      </p:sp>
    </p:spTree>
    <p:extLst>
      <p:ext uri="{BB962C8B-B14F-4D97-AF65-F5344CB8AC3E}">
        <p14:creationId xmlns:p14="http://schemas.microsoft.com/office/powerpoint/2010/main" val="179387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pPr marL="269240">
              <a:lnSpc>
                <a:spcPct val="115000"/>
              </a:lnSpc>
              <a:spcAft>
                <a:spcPts val="1000"/>
              </a:spcAft>
            </a:pPr>
            <a:r>
              <a:rPr lang="ar-IQ" b="1" dirty="0">
                <a:ea typeface="Calibri"/>
              </a:rPr>
              <a:t>طرق حساب الايقاع الحيوي :</a:t>
            </a:r>
            <a:endParaRPr lang="en-US" sz="2400" dirty="0">
              <a:ea typeface="Calibri"/>
              <a:cs typeface="Arial"/>
            </a:endParaRPr>
          </a:p>
          <a:p>
            <a:pPr lvl="0">
              <a:lnSpc>
                <a:spcPct val="115000"/>
              </a:lnSpc>
              <a:buFont typeface="+mj-lt"/>
              <a:buAutoNum type="arabicPeriod"/>
            </a:pPr>
            <a:r>
              <a:rPr lang="ar-IQ" dirty="0">
                <a:ea typeface="Calibri"/>
              </a:rPr>
              <a:t>الطريقة اليدوية : هي طريقة حسابية يدوية تعد الاساس لجميع الطرائق الاخرى ,اذ يتم اجراء عمليات حسابية لكل دورة على حدة من دورات الايقاع الحيوي مع العلم ببداية كل دورة عند الميلاد  وعدد الايام الواقعة بين نقطة البدء واليوم المطلوب ايجاد الايقاع الحيوي .</a:t>
            </a:r>
            <a:endParaRPr lang="en-US" sz="2400" dirty="0">
              <a:ea typeface="Calibri"/>
              <a:cs typeface="Arial"/>
            </a:endParaRPr>
          </a:p>
          <a:p>
            <a:pPr marL="269240">
              <a:lnSpc>
                <a:spcPct val="115000"/>
              </a:lnSpc>
            </a:pPr>
            <a:r>
              <a:rPr lang="ar-IQ" dirty="0">
                <a:ea typeface="Calibri"/>
              </a:rPr>
              <a:t>ويتم حساب الايقاع الحيوي على وفق الخطوات الاتية :</a:t>
            </a:r>
            <a:endParaRPr lang="en-US" sz="2400" dirty="0">
              <a:ea typeface="Calibri"/>
              <a:cs typeface="Arial"/>
            </a:endParaRPr>
          </a:p>
          <a:p>
            <a:pPr lvl="0">
              <a:lnSpc>
                <a:spcPct val="115000"/>
              </a:lnSpc>
              <a:buFont typeface="Arial"/>
              <a:buChar char="-"/>
            </a:pPr>
            <a:r>
              <a:rPr lang="ar-IQ" dirty="0">
                <a:ea typeface="Calibri"/>
              </a:rPr>
              <a:t>معرفة تاريخ الميلاد</a:t>
            </a:r>
            <a:endParaRPr lang="en-US" sz="2400" dirty="0">
              <a:ea typeface="Calibri"/>
              <a:cs typeface="Arial"/>
            </a:endParaRPr>
          </a:p>
          <a:p>
            <a:pPr lvl="0">
              <a:lnSpc>
                <a:spcPct val="115000"/>
              </a:lnSpc>
              <a:buFont typeface="Arial"/>
              <a:buChar char="-"/>
            </a:pPr>
            <a:r>
              <a:rPr lang="ar-IQ" dirty="0">
                <a:ea typeface="Calibri"/>
              </a:rPr>
              <a:t>معرفة العمر بالأيام وذلك بضرب عدد سنوات العمر في 365 يوما .</a:t>
            </a:r>
            <a:endParaRPr lang="en-US" sz="2400" dirty="0">
              <a:ea typeface="Calibri"/>
              <a:cs typeface="Arial"/>
            </a:endParaRPr>
          </a:p>
          <a:p>
            <a:pPr lvl="0">
              <a:lnSpc>
                <a:spcPct val="115000"/>
              </a:lnSpc>
              <a:buFont typeface="Arial"/>
              <a:buChar char="-"/>
            </a:pPr>
            <a:r>
              <a:rPr lang="ar-IQ" dirty="0">
                <a:ea typeface="Calibri"/>
              </a:rPr>
              <a:t>اضافة عدد فارق ايام السنوات الكبيسة .</a:t>
            </a:r>
            <a:endParaRPr lang="en-US" sz="2400" dirty="0">
              <a:ea typeface="Calibri"/>
              <a:cs typeface="Arial"/>
            </a:endParaRPr>
          </a:p>
          <a:p>
            <a:pPr lvl="0">
              <a:lnSpc>
                <a:spcPct val="115000"/>
              </a:lnSpc>
              <a:buFont typeface="Arial"/>
              <a:buChar char="-"/>
            </a:pPr>
            <a:r>
              <a:rPr lang="ar-IQ" dirty="0">
                <a:ea typeface="Calibri"/>
              </a:rPr>
              <a:t>تحديد الفارق بين يوم الميلاد واليوم المراد تحديد الايقاع الحيوي فاذا كان قبل فيتم الطرح واذا كان بعد فتضاف الايام .</a:t>
            </a:r>
            <a:endParaRPr lang="en-US" sz="2400" dirty="0">
              <a:ea typeface="Calibri"/>
              <a:cs typeface="Arial"/>
            </a:endParaRPr>
          </a:p>
          <a:p>
            <a:pPr lvl="0">
              <a:lnSpc>
                <a:spcPct val="115000"/>
              </a:lnSpc>
              <a:buFont typeface="Arial"/>
              <a:buChar char="-"/>
            </a:pPr>
            <a:r>
              <a:rPr lang="ar-IQ" dirty="0">
                <a:ea typeface="Calibri"/>
              </a:rPr>
              <a:t>تقسم الايام على عدد ايام الدورة البدنية مثلا وهي 23 يوما .</a:t>
            </a:r>
            <a:endParaRPr lang="en-US" sz="2400" dirty="0">
              <a:ea typeface="Calibri"/>
              <a:cs typeface="Arial"/>
            </a:endParaRPr>
          </a:p>
          <a:p>
            <a:pPr lvl="0">
              <a:lnSpc>
                <a:spcPct val="115000"/>
              </a:lnSpc>
              <a:buFont typeface="Arial"/>
              <a:buChar char="-"/>
            </a:pPr>
            <a:r>
              <a:rPr lang="ar-IQ" dirty="0">
                <a:ea typeface="Calibri"/>
              </a:rPr>
              <a:t>ضرب الناتج في 23 يوم وتهمل الكسور في الخطوة الخامسة .</a:t>
            </a:r>
            <a:endParaRPr lang="en-US" sz="2400" dirty="0">
              <a:ea typeface="Calibri"/>
              <a:cs typeface="Arial"/>
            </a:endParaRPr>
          </a:p>
          <a:p>
            <a:pPr lvl="0">
              <a:lnSpc>
                <a:spcPct val="115000"/>
              </a:lnSpc>
              <a:spcAft>
                <a:spcPts val="1000"/>
              </a:spcAft>
              <a:buFont typeface="Arial"/>
              <a:buChar char="-"/>
            </a:pPr>
            <a:r>
              <a:rPr lang="ar-IQ" dirty="0">
                <a:ea typeface="Calibri"/>
              </a:rPr>
              <a:t>طرح ناتج الخطوة السابقة من مجموع ايام العمر , </a:t>
            </a:r>
            <a:r>
              <a:rPr lang="ar-IQ" dirty="0" err="1">
                <a:ea typeface="Calibri"/>
              </a:rPr>
              <a:t>ةالناتج</a:t>
            </a:r>
            <a:r>
              <a:rPr lang="ar-IQ" dirty="0">
                <a:ea typeface="Calibri"/>
              </a:rPr>
              <a:t> هو اليوم الذي تبدا فيه دورة الايقاع الحيوي المطلوبة .</a:t>
            </a:r>
            <a:endParaRPr lang="en-US" sz="2400" dirty="0">
              <a:ea typeface="Calibri"/>
              <a:cs typeface="Arial"/>
            </a:endParaRPr>
          </a:p>
          <a:p>
            <a:endParaRPr lang="ar-IQ" dirty="0"/>
          </a:p>
        </p:txBody>
      </p:sp>
    </p:spTree>
    <p:extLst>
      <p:ext uri="{BB962C8B-B14F-4D97-AF65-F5344CB8AC3E}">
        <p14:creationId xmlns:p14="http://schemas.microsoft.com/office/powerpoint/2010/main" val="149062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lvl="0" indent="0">
              <a:lnSpc>
                <a:spcPct val="115000"/>
              </a:lnSpc>
              <a:buNone/>
            </a:pPr>
            <a:r>
              <a:rPr lang="ar-IQ" b="1" dirty="0" smtClean="0">
                <a:ea typeface="Calibri"/>
              </a:rPr>
              <a:t>2-الطريقة </a:t>
            </a:r>
            <a:r>
              <a:rPr lang="ar-IQ" b="1" dirty="0">
                <a:ea typeface="Calibri"/>
              </a:rPr>
              <a:t>الجدولية :</a:t>
            </a:r>
            <a:r>
              <a:rPr lang="ar-IQ" dirty="0">
                <a:ea typeface="Calibri"/>
              </a:rPr>
              <a:t> تعتمد هذه الطريقة بالأساس على الطريقة اليدوية اذ يتم استخراج الحسابات الاساسية لكل دورة من الدورات الاربع ثم تبوب في جداول معده مسبقا لهذا الغرض ويشترط في ذلك معرفة يوم الميلاد الحقيقي واليوم المراد استخراج الايقاع الحيوي فيه , وعموما تعد هذا الطريقة اسهل من الطريقة اليدوية .</a:t>
            </a:r>
            <a:endParaRPr lang="en-US" sz="2400" dirty="0">
              <a:ea typeface="Calibri"/>
              <a:cs typeface="Arial"/>
            </a:endParaRPr>
          </a:p>
          <a:p>
            <a:pPr marL="0" lvl="0" indent="0">
              <a:lnSpc>
                <a:spcPct val="115000"/>
              </a:lnSpc>
              <a:spcAft>
                <a:spcPts val="1000"/>
              </a:spcAft>
              <a:buNone/>
            </a:pPr>
            <a:r>
              <a:rPr lang="ar-IQ" b="1" dirty="0" smtClean="0">
                <a:ea typeface="Calibri"/>
              </a:rPr>
              <a:t>3-الطريقة </a:t>
            </a:r>
            <a:r>
              <a:rPr lang="ar-IQ" b="1" dirty="0">
                <a:ea typeface="Calibri"/>
              </a:rPr>
              <a:t>الالكترونية :</a:t>
            </a:r>
            <a:r>
              <a:rPr lang="ar-IQ" dirty="0">
                <a:ea typeface="Calibri"/>
              </a:rPr>
              <a:t> يتم حساب الايقاع الحيوي بهذا الطرية بواسطة الحاسوب اذ اصبح من السهل استخراجه في </a:t>
            </a:r>
            <a:r>
              <a:rPr lang="ar-IQ" dirty="0" err="1">
                <a:ea typeface="Calibri"/>
              </a:rPr>
              <a:t>ضؤ</a:t>
            </a:r>
            <a:r>
              <a:rPr lang="ar-IQ" dirty="0">
                <a:ea typeface="Calibri"/>
              </a:rPr>
              <a:t> ادخال بعض المعلومات الاساسية بالحاسوب ومن ثم الحصول على دورات الايقاع الحيوي ونسبها المئوية .</a:t>
            </a:r>
            <a:endParaRPr lang="en-US" sz="2400" dirty="0">
              <a:ea typeface="Calibri"/>
              <a:cs typeface="Arial"/>
            </a:endParaRPr>
          </a:p>
          <a:p>
            <a:endParaRPr lang="ar-IQ" dirty="0"/>
          </a:p>
        </p:txBody>
      </p:sp>
    </p:spTree>
    <p:extLst>
      <p:ext uri="{BB962C8B-B14F-4D97-AF65-F5344CB8AC3E}">
        <p14:creationId xmlns:p14="http://schemas.microsoft.com/office/powerpoint/2010/main" val="4234391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269240">
              <a:lnSpc>
                <a:spcPct val="115000"/>
              </a:lnSpc>
              <a:spcAft>
                <a:spcPts val="1000"/>
              </a:spcAft>
            </a:pPr>
            <a:r>
              <a:rPr lang="ar-IQ" b="1" dirty="0">
                <a:ea typeface="Calibri"/>
              </a:rPr>
              <a:t>دورات الايقاع الحيوي :</a:t>
            </a:r>
            <a:endParaRPr lang="en-US" sz="2400" dirty="0">
              <a:ea typeface="Calibri"/>
              <a:cs typeface="Arial"/>
            </a:endParaRPr>
          </a:p>
          <a:p>
            <a:pPr marL="269240">
              <a:lnSpc>
                <a:spcPct val="115000"/>
              </a:lnSpc>
              <a:spcAft>
                <a:spcPts val="1000"/>
              </a:spcAft>
            </a:pPr>
            <a:r>
              <a:rPr lang="ar-IQ" dirty="0">
                <a:ea typeface="Calibri"/>
              </a:rPr>
              <a:t>ان هذا الدورات تبدا مجتمعه عند يوم الميلاد وتنطلق جميعها من نقطة الصفر او من خط الشروع . اذ تأخذ بالزيادة تدريجيا وتصل الى القمة في النشاط والحيوية وبعدها تعود مرة اخرى الى الهبوط , ودورات الايقاع هي :</a:t>
            </a:r>
            <a:endParaRPr lang="en-US" sz="2400" dirty="0">
              <a:ea typeface="Calibri"/>
              <a:cs typeface="Arial"/>
            </a:endParaRPr>
          </a:p>
          <a:p>
            <a:pPr marL="269240">
              <a:lnSpc>
                <a:spcPct val="115000"/>
              </a:lnSpc>
              <a:spcAft>
                <a:spcPts val="1000"/>
              </a:spcAft>
            </a:pPr>
            <a:r>
              <a:rPr lang="ar-IQ" dirty="0">
                <a:ea typeface="Calibri"/>
              </a:rPr>
              <a:t>1-</a:t>
            </a:r>
            <a:r>
              <a:rPr lang="ar-IQ" b="1" dirty="0">
                <a:ea typeface="Calibri"/>
              </a:rPr>
              <a:t>الدورة البدنية :</a:t>
            </a:r>
            <a:r>
              <a:rPr lang="ar-IQ" dirty="0">
                <a:ea typeface="Calibri"/>
              </a:rPr>
              <a:t>هذه الدورة مسؤولة عن الحالة البدنية للإنسان ومدتها (23) يوما وتكون للإنسان منقسمة الى قسمين اذ تقسم مدة هذه الدورة الى مرحلتين ايجابية وسلبية وطول كل مرحلة هو(11.5)يوما , ففي المرحلة الايجابية يكون الانسان في احسن حالاته البدنية ونلاحظ هناك زيادة واضحة في صفة التحمل والقوة والمقاومة ضد المرض وتحمل الالم , ام في المرحلة الاخرى وهي سلبية ومدتها (11.5) يوما فيكون فيها الانسان على العكس من المرحلة الاولى الايجابية , اذ يوجد انخفاض في مستواه البدني وظهور حالة التعب علية بسرعة .</a:t>
            </a:r>
            <a:endParaRPr lang="en-US" sz="2400" dirty="0">
              <a:ea typeface="Calibri"/>
              <a:cs typeface="Arial"/>
            </a:endParaRPr>
          </a:p>
          <a:p>
            <a:endParaRPr lang="ar-IQ" dirty="0"/>
          </a:p>
        </p:txBody>
      </p:sp>
    </p:spTree>
    <p:extLst>
      <p:ext uri="{BB962C8B-B14F-4D97-AF65-F5344CB8AC3E}">
        <p14:creationId xmlns:p14="http://schemas.microsoft.com/office/powerpoint/2010/main" val="1369744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lvl="0" indent="0">
              <a:lnSpc>
                <a:spcPct val="115000"/>
              </a:lnSpc>
              <a:buNone/>
            </a:pPr>
            <a:r>
              <a:rPr lang="ar-IQ" b="1" dirty="0" smtClean="0">
                <a:ea typeface="Calibri"/>
              </a:rPr>
              <a:t>3-الدورة </a:t>
            </a:r>
            <a:r>
              <a:rPr lang="ar-IQ" b="1" dirty="0">
                <a:ea typeface="Calibri"/>
              </a:rPr>
              <a:t>الانفعالية :</a:t>
            </a:r>
            <a:r>
              <a:rPr lang="ar-IQ" dirty="0">
                <a:ea typeface="Calibri"/>
              </a:rPr>
              <a:t> وتختص بالحالة الانفعالية والعاطفية للفرد وتؤثر على الصحة العقلية كالمزاج والاحساس والشعور والعاطفة والابداع ومدتها (28) يوما </a:t>
            </a:r>
            <a:r>
              <a:rPr lang="ar-IQ" b="1" dirty="0">
                <a:ea typeface="Calibri"/>
              </a:rPr>
              <a:t>. </a:t>
            </a:r>
            <a:r>
              <a:rPr lang="ar-IQ" dirty="0">
                <a:ea typeface="Calibri"/>
              </a:rPr>
              <a:t>وتقسم الى مرحلتين كل مرحله( 14) يوما</a:t>
            </a:r>
            <a:r>
              <a:rPr lang="ar-IQ" b="1" dirty="0">
                <a:ea typeface="Calibri"/>
              </a:rPr>
              <a:t> </a:t>
            </a:r>
            <a:r>
              <a:rPr lang="ar-IQ" dirty="0">
                <a:ea typeface="Calibri"/>
              </a:rPr>
              <a:t>, مرحلة ايجابية يكون فيها الفرد ميال الى البهجة </a:t>
            </a:r>
            <a:r>
              <a:rPr lang="ar-IQ" dirty="0" smtClean="0">
                <a:ea typeface="Calibri"/>
              </a:rPr>
              <a:t>والتفاؤل </a:t>
            </a:r>
            <a:r>
              <a:rPr lang="ar-IQ" dirty="0">
                <a:ea typeface="Calibri"/>
              </a:rPr>
              <a:t>والابداع والحب والتعاون والاحاسيس وكل ما يتعلق بالجهاز العصبي . اما المرحلة الثانية هي المرحلة السلبية اذ تعد هذه المرحلة مرحلة شحن او تعويض لما قام به الفرد في المرحلة الايجابية وتسود فيها حالات الهيجان والقلق وهي فترة لا تصلح للتعاون .</a:t>
            </a:r>
            <a:endParaRPr lang="en-US" sz="2400" dirty="0">
              <a:ea typeface="Calibri"/>
              <a:cs typeface="Arial"/>
            </a:endParaRPr>
          </a:p>
          <a:p>
            <a:pPr marL="0" lvl="0" indent="0">
              <a:lnSpc>
                <a:spcPct val="115000"/>
              </a:lnSpc>
              <a:spcAft>
                <a:spcPts val="1000"/>
              </a:spcAft>
              <a:buNone/>
            </a:pPr>
            <a:r>
              <a:rPr lang="ar-IQ" b="1" dirty="0" smtClean="0">
                <a:ea typeface="Calibri"/>
              </a:rPr>
              <a:t>4-الدورة </a:t>
            </a:r>
            <a:r>
              <a:rPr lang="ar-IQ" b="1" dirty="0">
                <a:ea typeface="Calibri"/>
              </a:rPr>
              <a:t>العقلية :</a:t>
            </a:r>
            <a:r>
              <a:rPr lang="ar-IQ" dirty="0">
                <a:ea typeface="Calibri"/>
              </a:rPr>
              <a:t> تهتم هذه الدورة بالذاكرة </a:t>
            </a:r>
            <a:r>
              <a:rPr lang="ar-IQ" dirty="0" smtClean="0">
                <a:ea typeface="Calibri"/>
              </a:rPr>
              <a:t>واليقظة </a:t>
            </a:r>
            <a:r>
              <a:rPr lang="ar-IQ" dirty="0">
                <a:ea typeface="Calibri"/>
              </a:rPr>
              <a:t>والقدرة على التعلم وسلامة العمليات العقلية وتكون مدتها (33) يوما وتقسم الى مرحلتين ايجابية وسلبية لكل فترة (16.5) ففي المرحلة الايجابية يكون الفرد في احسن حالاته العقلية اذ يكون اكثر استعدادا لاستيعاب المعلومات وخزنها وتفسيرها وتعد هذه المرحلة انسب مرحلة للدراسة .ام المرحلة الثانية هي السلبية فيكون فيها الفرد بحالة مشابهة لحالة اعادة الاستشفاء او اعادة الشحن لخلايا المخ ومن الافضل تكرار ما تم تعلمة من مهارات سابقة .</a:t>
            </a:r>
            <a:endParaRPr lang="en-US" sz="2400" dirty="0">
              <a:ea typeface="Calibri"/>
              <a:cs typeface="Arial"/>
            </a:endParaRPr>
          </a:p>
          <a:p>
            <a:endParaRPr lang="ar-IQ" dirty="0"/>
          </a:p>
        </p:txBody>
      </p:sp>
    </p:spTree>
    <p:extLst>
      <p:ext uri="{BB962C8B-B14F-4D97-AF65-F5344CB8AC3E}">
        <p14:creationId xmlns:p14="http://schemas.microsoft.com/office/powerpoint/2010/main" val="474704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lvl="0" indent="0">
              <a:lnSpc>
                <a:spcPct val="115000"/>
              </a:lnSpc>
              <a:spcAft>
                <a:spcPts val="1000"/>
              </a:spcAft>
              <a:buNone/>
            </a:pPr>
            <a:r>
              <a:rPr lang="ar-IQ" b="1" dirty="0" smtClean="0">
                <a:ea typeface="Calibri"/>
              </a:rPr>
              <a:t>5-الدورة </a:t>
            </a:r>
            <a:r>
              <a:rPr lang="ar-IQ" b="1" dirty="0">
                <a:ea typeface="Calibri"/>
              </a:rPr>
              <a:t>الحدسية :</a:t>
            </a:r>
            <a:r>
              <a:rPr lang="ar-IQ" dirty="0">
                <a:ea typeface="Calibri"/>
              </a:rPr>
              <a:t> تم اضافة الدورة الحدسية الى الدورات الثلاث من قبل العالم (كاسي ) ومدتها (38) يوما وهذه الدورة تهتم بالدوافع والغرائز او ما وراء الوعي  وايضا مقسمة الى مرحلتين ايجابية وسلبية لكل مرحلة 19 يوما </a:t>
            </a:r>
            <a:r>
              <a:rPr lang="ar-IQ" b="1" dirty="0">
                <a:ea typeface="Calibri"/>
              </a:rPr>
              <a:t>.</a:t>
            </a:r>
            <a:endParaRPr lang="en-US" sz="2400" dirty="0">
              <a:ea typeface="Calibri"/>
              <a:cs typeface="Arial"/>
            </a:endParaRPr>
          </a:p>
          <a:p>
            <a:pPr marL="269240">
              <a:lnSpc>
                <a:spcPct val="115000"/>
              </a:lnSpc>
              <a:spcAft>
                <a:spcPts val="1000"/>
              </a:spcAft>
            </a:pPr>
            <a:r>
              <a:rPr lang="ar-IQ" b="1" dirty="0">
                <a:ea typeface="Calibri"/>
              </a:rPr>
              <a:t>اليوم الصغرى : </a:t>
            </a:r>
            <a:r>
              <a:rPr lang="ar-IQ" dirty="0">
                <a:ea typeface="Calibri"/>
              </a:rPr>
              <a:t>هو الفترة التي يتحول فيها المسار من المرحلة الايجابية والسلبية اي بعد (11.5)يوميا للدورة البدنية .</a:t>
            </a:r>
            <a:endParaRPr lang="en-US" sz="2400" dirty="0">
              <a:ea typeface="Calibri"/>
              <a:cs typeface="Arial"/>
            </a:endParaRPr>
          </a:p>
          <a:p>
            <a:pPr marL="269240">
              <a:lnSpc>
                <a:spcPct val="115000"/>
              </a:lnSpc>
              <a:spcAft>
                <a:spcPts val="1000"/>
              </a:spcAft>
            </a:pPr>
            <a:r>
              <a:rPr lang="ar-IQ" b="1" dirty="0">
                <a:ea typeface="Calibri"/>
              </a:rPr>
              <a:t>اليوم الحرج :</a:t>
            </a:r>
            <a:r>
              <a:rPr lang="ar-IQ" dirty="0">
                <a:ea typeface="Calibri"/>
              </a:rPr>
              <a:t>هو كل مرة يقطع فيها الدورة خط من الطور الايجابي الى </a:t>
            </a:r>
            <a:r>
              <a:rPr lang="ar-IQ" dirty="0" smtClean="0">
                <a:ea typeface="Calibri"/>
              </a:rPr>
              <a:t>الطور </a:t>
            </a:r>
            <a:r>
              <a:rPr lang="ar-IQ" dirty="0">
                <a:ea typeface="Calibri"/>
              </a:rPr>
              <a:t>السلبي , اي هو اليوم الذي يقع او ينحصر ما بين المرحلة الايجابية والسلبية .</a:t>
            </a:r>
            <a:endParaRPr lang="en-US" sz="2400" dirty="0">
              <a:ea typeface="Calibri"/>
              <a:cs typeface="Arial"/>
            </a:endParaRPr>
          </a:p>
          <a:p>
            <a:endParaRPr lang="ar-IQ" dirty="0"/>
          </a:p>
        </p:txBody>
      </p:sp>
    </p:spTree>
    <p:extLst>
      <p:ext uri="{BB962C8B-B14F-4D97-AF65-F5344CB8AC3E}">
        <p14:creationId xmlns:p14="http://schemas.microsoft.com/office/powerpoint/2010/main" val="1144692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269240">
              <a:lnSpc>
                <a:spcPct val="115000"/>
              </a:lnSpc>
              <a:spcAft>
                <a:spcPts val="1000"/>
              </a:spcAft>
            </a:pPr>
            <a:r>
              <a:rPr lang="ar-IQ" b="1" dirty="0">
                <a:ea typeface="Calibri"/>
              </a:rPr>
              <a:t>الايقاع الحيوي والتعلم الحركي :</a:t>
            </a:r>
            <a:endParaRPr lang="en-US" sz="2400" dirty="0">
              <a:ea typeface="Calibri"/>
              <a:cs typeface="Arial"/>
            </a:endParaRPr>
          </a:p>
          <a:p>
            <a:pPr marL="269240">
              <a:lnSpc>
                <a:spcPct val="115000"/>
              </a:lnSpc>
              <a:spcAft>
                <a:spcPts val="1000"/>
              </a:spcAft>
            </a:pPr>
            <a:r>
              <a:rPr lang="ar-IQ" dirty="0">
                <a:ea typeface="Calibri"/>
              </a:rPr>
              <a:t>يتم التأكيد على الايقاع الحيوي في السنوات الاخيرة من مراحل التعلم كأحد اساليب التعلم الحركي عند وضعها , اذ ان اساليب التعلم التي تستخدم ربما تناسب او لا تناسب بعض المتعلمين, وذلك بسبب ان بعضهم يتعلم في الصباح ولكنه يؤدي جيدا اثنا المساء وهذا يعود سببه الى تغيير دورات الايقاع البدنية والانفعالات والعقلية والحدسية عندهم . وبهذا يلاحظ ان الايقاعات الحيوية تجعل من الصعوبة ان يركز المتعلمون جيدا عند الصباح مما يؤدي الى ان يكون ذهابهم الى المدرسة او عملية التعليم الحركي لديهم بدون رغبة ولهذا من الضروري ان تأخذ اساليب التعلم الحركي بنضر الاعتبار الايقاعات الحيوية لاسيما عند وضع المنهج التعليمية اذا ما أريد التعلم الحركي ان يكون بمستوى الطموح والنظر الى الرغبة في التعلم الحركي .</a:t>
            </a:r>
            <a:endParaRPr lang="en-US" sz="2400" dirty="0">
              <a:ea typeface="Calibri"/>
              <a:cs typeface="Arial"/>
            </a:endParaRPr>
          </a:p>
          <a:p>
            <a:endParaRPr lang="ar-IQ" dirty="0"/>
          </a:p>
        </p:txBody>
      </p:sp>
    </p:spTree>
    <p:extLst>
      <p:ext uri="{BB962C8B-B14F-4D97-AF65-F5344CB8AC3E}">
        <p14:creationId xmlns:p14="http://schemas.microsoft.com/office/powerpoint/2010/main" val="3190893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269240"/>
            <a:r>
              <a:rPr lang="ar-SA" b="1" dirty="0">
                <a:solidFill>
                  <a:schemeClr val="bg1"/>
                </a:solidFill>
                <a:latin typeface="Times New Roman"/>
                <a:ea typeface="Times New Roman"/>
              </a:rPr>
              <a:t>الإيقاع الحيوي والتدريب الرياضي</a:t>
            </a:r>
            <a:endParaRPr lang="en-US" sz="2800" dirty="0" smtClean="0">
              <a:solidFill>
                <a:schemeClr val="bg1"/>
              </a:solidFill>
              <a:effectLst/>
              <a:latin typeface="Times New Roman"/>
              <a:ea typeface="Times New Roman"/>
            </a:endParaRPr>
          </a:p>
          <a:p>
            <a:r>
              <a:rPr lang="en-US" dirty="0" smtClean="0">
                <a:solidFill>
                  <a:schemeClr val="bg1"/>
                </a:solidFill>
                <a:effectLst/>
                <a:latin typeface="Arial"/>
                <a:ea typeface="Calibri"/>
              </a:rPr>
              <a:t>"</a:t>
            </a:r>
            <a:r>
              <a:rPr lang="ar-SA" dirty="0" smtClean="0">
                <a:solidFill>
                  <a:schemeClr val="bg1"/>
                </a:solidFill>
                <a:effectLst/>
                <a:latin typeface="Arial"/>
                <a:ea typeface="Calibri"/>
              </a:rPr>
              <a:t>إن إعداد الرياضي ذي المستوى العالي يستغرق سنوات عدة، وهو يحدث في الظروف الطبيعية الخاصة بالبيئة التي يعيش فيها وكذلك الظروف الخاصة بالبيئة التي تكيف عليها، وإذا تعرض الرياضي إلى ظروف بيئية مختلفة عن تلك التي تدرب عليها فانه سوف يكون تحت تأثيرات وظيفية مختلفة تتأثر بالتغيرات المناخية،</a:t>
            </a:r>
            <a:r>
              <a:rPr lang="ar-SA" dirty="0">
                <a:solidFill>
                  <a:schemeClr val="bg1"/>
                </a:solidFill>
                <a:ea typeface="Calibri"/>
              </a:rPr>
              <a:t> وهنا سوف تظهر الفروق الفردية بين الرياضيين ومن خلال ذلك تظهر "الفروق في التدريب ومراعاة الفروق الفردية بين الرياضيين حتى لو كانت أعمارهم ونتائجهم متساوية فكل رياضي له خصائصه التي تميزه عن غيره</a:t>
            </a:r>
            <a:r>
              <a:rPr lang="en-US" dirty="0" smtClean="0">
                <a:solidFill>
                  <a:schemeClr val="bg1"/>
                </a:solidFill>
                <a:effectLst/>
                <a:latin typeface="Arial"/>
                <a:ea typeface="Calibri"/>
              </a:rPr>
              <a:t> .</a:t>
            </a:r>
            <a:r>
              <a:rPr lang="ar-SA" dirty="0" smtClean="0">
                <a:solidFill>
                  <a:schemeClr val="bg1"/>
                </a:solidFill>
                <a:effectLst/>
                <a:latin typeface="Arial"/>
                <a:ea typeface="Calibri"/>
              </a:rPr>
              <a:t>ولهذا وجب أن يكون لكل رياضي منهجه التدريبي الخاص </a:t>
            </a:r>
            <a:r>
              <a:rPr lang="ar-SA" dirty="0" err="1" smtClean="0">
                <a:solidFill>
                  <a:schemeClr val="bg1"/>
                </a:solidFill>
                <a:effectLst/>
                <a:latin typeface="Arial"/>
                <a:ea typeface="Calibri"/>
              </a:rPr>
              <a:t>بشدد</a:t>
            </a:r>
            <a:r>
              <a:rPr lang="ar-SA" dirty="0" smtClean="0">
                <a:solidFill>
                  <a:schemeClr val="bg1"/>
                </a:solidFill>
                <a:effectLst/>
                <a:latin typeface="Arial"/>
                <a:ea typeface="Calibri"/>
              </a:rPr>
              <a:t> أحماله المختلفة والتي تتفق مع امكاناته الفردية ومع منحنيات إيقاعاته الحيوية (البدني، الانفعالي، العقلي</a:t>
            </a:r>
            <a:r>
              <a:rPr lang="en-US" dirty="0" smtClean="0">
                <a:solidFill>
                  <a:schemeClr val="bg1"/>
                </a:solidFill>
                <a:effectLst/>
                <a:latin typeface="Arial"/>
                <a:ea typeface="Calibri"/>
              </a:rPr>
              <a:t>).</a:t>
            </a:r>
            <a:r>
              <a:rPr lang="ar-SA" dirty="0" smtClean="0">
                <a:solidFill>
                  <a:schemeClr val="bg1"/>
                </a:solidFill>
                <a:effectLst/>
                <a:latin typeface="Arial"/>
                <a:ea typeface="Calibri"/>
              </a:rPr>
              <a:t>ولقد أجرى العديد من العلماء أبحاثاً تتصل بدراسة الأرقام الرياضية وعلاقتها بشهور السنة، "وفي عام 1959 وجه (</a:t>
            </a:r>
            <a:r>
              <a:rPr lang="ar-SA" dirty="0" err="1" smtClean="0">
                <a:solidFill>
                  <a:schemeClr val="bg1"/>
                </a:solidFill>
                <a:effectLst/>
                <a:latin typeface="Arial"/>
                <a:ea typeface="Calibri"/>
              </a:rPr>
              <a:t>ماتفيف</a:t>
            </a:r>
            <a:r>
              <a:rPr lang="ar-SA" dirty="0" smtClean="0">
                <a:solidFill>
                  <a:schemeClr val="bg1"/>
                </a:solidFill>
                <a:effectLst/>
                <a:latin typeface="Arial"/>
                <a:ea typeface="Calibri"/>
              </a:rPr>
              <a:t> )نظر المتخصصين في ألعاب القوى إلى الوضع غير المتساوي لنتائج الرياضيين بالنسبة للشهور المختلفة، </a:t>
            </a:r>
            <a:endParaRPr lang="ar-IQ" dirty="0">
              <a:solidFill>
                <a:schemeClr val="bg1"/>
              </a:solidFill>
            </a:endParaRPr>
          </a:p>
        </p:txBody>
      </p:sp>
    </p:spTree>
    <p:extLst>
      <p:ext uri="{BB962C8B-B14F-4D97-AF65-F5344CB8AC3E}">
        <p14:creationId xmlns:p14="http://schemas.microsoft.com/office/powerpoint/2010/main" val="151352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r>
              <a:rPr lang="ar-SA" dirty="0">
                <a:solidFill>
                  <a:schemeClr val="bg1"/>
                </a:solidFill>
                <a:ea typeface="Calibri"/>
              </a:rPr>
              <a:t>، وقد أتضح أن مستوى النتائج الرياضية صفة تعتمد إلى حد كبير على العوامل الطبيعية الخارجية</a:t>
            </a:r>
            <a:r>
              <a:rPr lang="en-US" dirty="0" smtClean="0">
                <a:solidFill>
                  <a:schemeClr val="bg1"/>
                </a:solidFill>
                <a:effectLst/>
                <a:latin typeface="Arial"/>
                <a:ea typeface="Calibri"/>
              </a:rPr>
              <a:t> .</a:t>
            </a:r>
            <a:r>
              <a:rPr lang="ar-SA" dirty="0" smtClean="0">
                <a:solidFill>
                  <a:schemeClr val="bg1"/>
                </a:solidFill>
                <a:effectLst/>
                <a:latin typeface="Arial"/>
                <a:ea typeface="Calibri"/>
              </a:rPr>
              <a:t>فوجب أن يكون هناك تطويرا في طرائق التدريب الرياضي والتخطيط للأحمال ليسمح بالارتقاء بمستوى الرياضي من سنة إلى أخرى</a:t>
            </a:r>
            <a:r>
              <a:rPr lang="en-US" dirty="0" smtClean="0">
                <a:solidFill>
                  <a:schemeClr val="bg1"/>
                </a:solidFill>
                <a:effectLst/>
                <a:latin typeface="Arial"/>
                <a:ea typeface="Calibri"/>
              </a:rPr>
              <a:t>.</a:t>
            </a:r>
            <a:r>
              <a:rPr lang="ar-SA" dirty="0" smtClean="0">
                <a:solidFill>
                  <a:schemeClr val="bg1"/>
                </a:solidFill>
                <a:effectLst/>
                <a:latin typeface="Arial"/>
                <a:ea typeface="Calibri"/>
              </a:rPr>
              <a:t>عند معرفتنا للإيقاع الحيوي للرياضي فإننا نستطيع أن نحدد مقدار شدة الحمل وفترات الراحة التي يجب على الرياضي أن يلتزم بها في أثناء التدريب ونستطيع الاقتراب من تحديد أدق للنتائج المحتملة التي سيحققها الرياضي</a:t>
            </a:r>
            <a:r>
              <a:rPr lang="en-US" dirty="0" smtClean="0">
                <a:solidFill>
                  <a:schemeClr val="bg1"/>
                </a:solidFill>
                <a:effectLst/>
                <a:latin typeface="Arial"/>
                <a:ea typeface="Calibri"/>
              </a:rPr>
              <a:t>.</a:t>
            </a:r>
            <a:r>
              <a:rPr lang="ar-SA" dirty="0" smtClean="0">
                <a:solidFill>
                  <a:schemeClr val="bg1"/>
                </a:solidFill>
                <a:effectLst/>
                <a:latin typeface="Arial"/>
                <a:ea typeface="Calibri"/>
              </a:rPr>
              <a:t>إن معرفة الرياضي بأيام حياته الرياضية عن طريق معرفته بمنحنياته الثلاثة وكيفية أدائه سواء كانت بالاتجاه الإيجابي بتحقيق مستويات عالية أو في اتجاه سلبي عندما لا يتمكن من الوصول إلى مستوياته الحقيقية</a:t>
            </a:r>
            <a:r>
              <a:rPr lang="en-US" dirty="0" smtClean="0">
                <a:solidFill>
                  <a:schemeClr val="bg1"/>
                </a:solidFill>
                <a:effectLst/>
                <a:latin typeface="Arial"/>
                <a:ea typeface="Calibri"/>
              </a:rPr>
              <a:t>.</a:t>
            </a:r>
            <a:r>
              <a:rPr lang="ar-SA" dirty="0" smtClean="0">
                <a:solidFill>
                  <a:schemeClr val="bg1"/>
                </a:solidFill>
                <a:effectLst/>
                <a:latin typeface="Arial"/>
                <a:ea typeface="Calibri"/>
              </a:rPr>
              <a:t>فمن غير المعقول أن يوعز سبب الإخفاق إلى عوامل مثل التعب أو الإجهاد أو التغيرات البيئية لان "الإيقاع الحيوي كنظرية مستقرة حتى الآن قد تكون هي الأكثر دقة في تفسير مثل هذه الحالات والخبرات التي مر بها أكثر الرياضيين بطريقة علمية قابلة للدراسة</a:t>
            </a:r>
            <a:r>
              <a:rPr lang="en-US" dirty="0" smtClean="0">
                <a:solidFill>
                  <a:schemeClr val="bg1"/>
                </a:solidFill>
                <a:effectLst/>
                <a:latin typeface="Arial"/>
                <a:ea typeface="Calibri"/>
              </a:rPr>
              <a:t> .</a:t>
            </a:r>
            <a:r>
              <a:rPr lang="ar-SA" dirty="0" smtClean="0">
                <a:solidFill>
                  <a:schemeClr val="bg1"/>
                </a:solidFill>
                <a:effectLst/>
                <a:latin typeface="Arial"/>
                <a:ea typeface="Calibri"/>
              </a:rPr>
              <a:t>إن المجال الرياضي يعد من المجالات المهمة لتطبيق نظريات الإيقاع الحيوي وان على كل مدرب ورياضي أن يكون ملماً وعارفاً بالإيقاع الحيوي كي يتمكن من تنظيم الحياة اليومية للرياضي ، بحيث يكون إيقاعه الحيوي في أعلى مستوى له في الوقت المحدد للمنافسة</a:t>
            </a:r>
            <a:r>
              <a:rPr lang="ar-SA" dirty="0">
                <a:solidFill>
                  <a:schemeClr val="bg1"/>
                </a:solidFill>
                <a:ea typeface="Calibri"/>
              </a:rPr>
              <a:t> ،ووجب كذلك تغيير مواعيد التدريب اليومية لتتزامن مع توقيتات المنافسات حتى يتعود إيقاع الجسم على هذه التوقيتات</a:t>
            </a:r>
            <a:endParaRPr lang="ar-IQ" dirty="0">
              <a:solidFill>
                <a:schemeClr val="bg1"/>
              </a:solidFill>
            </a:endParaRPr>
          </a:p>
        </p:txBody>
      </p:sp>
    </p:spTree>
    <p:extLst>
      <p:ext uri="{BB962C8B-B14F-4D97-AF65-F5344CB8AC3E}">
        <p14:creationId xmlns:p14="http://schemas.microsoft.com/office/powerpoint/2010/main" val="3651949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269240"/>
            <a:r>
              <a:rPr lang="en-US" dirty="0" smtClean="0">
                <a:solidFill>
                  <a:schemeClr val="bg1"/>
                </a:solidFill>
                <a:effectLst/>
                <a:latin typeface="Arial"/>
                <a:ea typeface="Times New Roman"/>
              </a:rPr>
              <a:t> </a:t>
            </a:r>
            <a:endParaRPr lang="en-US" sz="2800" dirty="0" smtClean="0">
              <a:solidFill>
                <a:schemeClr val="bg1"/>
              </a:solidFill>
              <a:effectLst/>
              <a:latin typeface="Times New Roman"/>
              <a:ea typeface="Times New Roman"/>
            </a:endParaRPr>
          </a:p>
          <a:p>
            <a:pPr marL="269240"/>
            <a:r>
              <a:rPr lang="ar-SA" dirty="0">
                <a:solidFill>
                  <a:schemeClr val="bg1"/>
                </a:solidFill>
                <a:latin typeface="Times New Roman"/>
                <a:ea typeface="Times New Roman"/>
              </a:rPr>
              <a:t>وتعويد الجهاز الهضمي على العمل في أوقات معينة خلال تناول الطعام</a:t>
            </a:r>
            <a:endParaRPr lang="en-US" sz="2800" dirty="0" smtClean="0">
              <a:solidFill>
                <a:schemeClr val="bg1"/>
              </a:solidFill>
              <a:effectLst/>
              <a:latin typeface="Times New Roman"/>
              <a:ea typeface="Times New Roman"/>
            </a:endParaRPr>
          </a:p>
          <a:p>
            <a:pPr marL="269240"/>
            <a:r>
              <a:rPr lang="ar-SA" dirty="0">
                <a:solidFill>
                  <a:schemeClr val="bg1"/>
                </a:solidFill>
                <a:latin typeface="Times New Roman"/>
                <a:ea typeface="Times New Roman"/>
              </a:rPr>
              <a:t>وهذا التنظيم يحقق للرياضي أفضل الظروف لتطوير حالته التدريبية</a:t>
            </a:r>
            <a:endParaRPr lang="en-US" sz="2800" dirty="0" smtClean="0">
              <a:solidFill>
                <a:schemeClr val="bg1"/>
              </a:solidFill>
              <a:effectLst/>
              <a:latin typeface="Times New Roman"/>
              <a:ea typeface="Times New Roman"/>
            </a:endParaRPr>
          </a:p>
          <a:p>
            <a:pPr marL="269240"/>
            <a:r>
              <a:rPr lang="en-US" dirty="0" smtClean="0">
                <a:solidFill>
                  <a:schemeClr val="bg1"/>
                </a:solidFill>
                <a:effectLst/>
                <a:latin typeface="Arial"/>
                <a:ea typeface="Times New Roman"/>
              </a:rPr>
              <a:t>"</a:t>
            </a:r>
            <a:r>
              <a:rPr lang="ar-SA" dirty="0" smtClean="0">
                <a:solidFill>
                  <a:schemeClr val="bg1"/>
                </a:solidFill>
                <a:effectLst/>
                <a:latin typeface="Arial"/>
                <a:ea typeface="Times New Roman"/>
              </a:rPr>
              <a:t>ومن الأمثلة الشديدة الوضوح عن تأثير الإيقاع الحيوي في المنافسة الرياضية هو تحليل مباريات الملاكمة، فبعد أن هزم (</a:t>
            </a:r>
            <a:r>
              <a:rPr lang="ar-SA" dirty="0" err="1" smtClean="0">
                <a:solidFill>
                  <a:schemeClr val="bg1"/>
                </a:solidFill>
                <a:effectLst/>
                <a:latin typeface="Arial"/>
                <a:ea typeface="Times New Roman"/>
              </a:rPr>
              <a:t>فلويد</a:t>
            </a:r>
            <a:r>
              <a:rPr lang="ar-SA" dirty="0" smtClean="0">
                <a:solidFill>
                  <a:schemeClr val="bg1"/>
                </a:solidFill>
                <a:effectLst/>
                <a:latin typeface="Arial"/>
                <a:ea typeface="Times New Roman"/>
              </a:rPr>
              <a:t>  </a:t>
            </a:r>
            <a:r>
              <a:rPr lang="ar-SA" dirty="0" err="1" smtClean="0">
                <a:solidFill>
                  <a:schemeClr val="bg1"/>
                </a:solidFill>
                <a:effectLst/>
                <a:latin typeface="Arial"/>
                <a:ea typeface="Times New Roman"/>
              </a:rPr>
              <a:t>باترسون</a:t>
            </a:r>
            <a:r>
              <a:rPr lang="ar-SA" dirty="0" smtClean="0">
                <a:solidFill>
                  <a:schemeClr val="bg1"/>
                </a:solidFill>
                <a:effectLst/>
                <a:latin typeface="Arial"/>
                <a:ea typeface="Times New Roman"/>
              </a:rPr>
              <a:t>) الملاكم الكبير للوزن الثقيل منافسه (جونسون) بنيويورك في 20 تموز سنة 1960، في هذا اليوم كان الإيقاع البدني والانفعالي لجونسون في الحالة السلبية في حين كان الإيقاع الحيوي </a:t>
            </a:r>
            <a:r>
              <a:rPr lang="ar-SA" dirty="0" err="1" smtClean="0">
                <a:solidFill>
                  <a:schemeClr val="bg1"/>
                </a:solidFill>
                <a:effectLst/>
                <a:latin typeface="Arial"/>
                <a:ea typeface="Times New Roman"/>
              </a:rPr>
              <a:t>لباترسون</a:t>
            </a:r>
            <a:r>
              <a:rPr lang="ar-SA" dirty="0" smtClean="0">
                <a:solidFill>
                  <a:schemeClr val="bg1"/>
                </a:solidFill>
                <a:effectLst/>
                <a:latin typeface="Arial"/>
                <a:ea typeface="Times New Roman"/>
              </a:rPr>
              <a:t> في قمة الحالة الايجابية، وعلى الرغم من هذا فان النقاد والمعلقين الرياضيين قد رجحوا فوز جونسون على </a:t>
            </a:r>
            <a:r>
              <a:rPr lang="ar-SA" dirty="0" err="1" smtClean="0">
                <a:solidFill>
                  <a:schemeClr val="bg1"/>
                </a:solidFill>
                <a:effectLst/>
                <a:latin typeface="Arial"/>
                <a:ea typeface="Times New Roman"/>
              </a:rPr>
              <a:t>باترسون</a:t>
            </a:r>
            <a:r>
              <a:rPr lang="ar-SA" dirty="0" smtClean="0">
                <a:solidFill>
                  <a:schemeClr val="bg1"/>
                </a:solidFill>
                <a:effectLst/>
                <a:latin typeface="Arial"/>
                <a:ea typeface="Times New Roman"/>
              </a:rPr>
              <a:t> ولكن </a:t>
            </a:r>
            <a:r>
              <a:rPr lang="ar-SA" dirty="0" err="1" smtClean="0">
                <a:solidFill>
                  <a:schemeClr val="bg1"/>
                </a:solidFill>
                <a:effectLst/>
                <a:latin typeface="Arial"/>
                <a:ea typeface="Times New Roman"/>
              </a:rPr>
              <a:t>باترسون</a:t>
            </a:r>
            <a:r>
              <a:rPr lang="ar-SA" dirty="0" smtClean="0">
                <a:solidFill>
                  <a:schemeClr val="bg1"/>
                </a:solidFill>
                <a:effectLst/>
                <a:latin typeface="Arial"/>
                <a:ea typeface="Times New Roman"/>
              </a:rPr>
              <a:t> هو من فاز</a:t>
            </a:r>
            <a:r>
              <a:rPr lang="en-US" dirty="0" smtClean="0">
                <a:solidFill>
                  <a:schemeClr val="bg1"/>
                </a:solidFill>
                <a:effectLst/>
                <a:latin typeface="Arial"/>
                <a:ea typeface="Times New Roman"/>
              </a:rPr>
              <a:t>.</a:t>
            </a:r>
            <a:endParaRPr lang="en-US" sz="2800" dirty="0" smtClean="0">
              <a:solidFill>
                <a:schemeClr val="bg1"/>
              </a:solidFill>
              <a:effectLst/>
              <a:latin typeface="Times New Roman"/>
              <a:ea typeface="Times New Roman"/>
            </a:endParaRPr>
          </a:p>
          <a:p>
            <a:r>
              <a:rPr lang="ar-SA" dirty="0">
                <a:solidFill>
                  <a:schemeClr val="bg1"/>
                </a:solidFill>
                <a:ea typeface="Calibri"/>
              </a:rPr>
              <a:t>ويمكن أن يكون اليوم الحرج للإيقاعات الثلاثة فائق الخطورة وخاصة للملاكمين</a:t>
            </a:r>
            <a:endParaRPr lang="ar-IQ" dirty="0">
              <a:solidFill>
                <a:schemeClr val="bg1"/>
              </a:solidFill>
            </a:endParaRPr>
          </a:p>
        </p:txBody>
      </p:sp>
    </p:spTree>
    <p:extLst>
      <p:ext uri="{BB962C8B-B14F-4D97-AF65-F5344CB8AC3E}">
        <p14:creationId xmlns:p14="http://schemas.microsoft.com/office/powerpoint/2010/main" val="691598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76672"/>
            <a:ext cx="8424936" cy="58326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269240">
              <a:lnSpc>
                <a:spcPct val="115000"/>
              </a:lnSpc>
              <a:spcAft>
                <a:spcPts val="1000"/>
              </a:spcAft>
            </a:pPr>
            <a:endParaRPr lang="ar-IQ" b="1" u="sng" dirty="0" smtClean="0">
              <a:solidFill>
                <a:schemeClr val="bg1"/>
              </a:solidFill>
              <a:ea typeface="Calibri"/>
            </a:endParaRPr>
          </a:p>
          <a:p>
            <a:pPr marL="269240">
              <a:lnSpc>
                <a:spcPct val="115000"/>
              </a:lnSpc>
              <a:spcAft>
                <a:spcPts val="1000"/>
              </a:spcAft>
            </a:pPr>
            <a:endParaRPr lang="ar-IQ" b="1" u="sng" dirty="0">
              <a:solidFill>
                <a:schemeClr val="bg1"/>
              </a:solidFill>
              <a:ea typeface="Calibri"/>
            </a:endParaRPr>
          </a:p>
          <a:p>
            <a:pPr marL="269240">
              <a:lnSpc>
                <a:spcPct val="115000"/>
              </a:lnSpc>
              <a:spcAft>
                <a:spcPts val="1000"/>
              </a:spcAft>
            </a:pPr>
            <a:endParaRPr lang="ar-IQ" b="1" u="sng" dirty="0" smtClean="0">
              <a:solidFill>
                <a:schemeClr val="bg1"/>
              </a:solidFill>
              <a:ea typeface="Calibri"/>
            </a:endParaRPr>
          </a:p>
          <a:p>
            <a:pPr marL="269240">
              <a:lnSpc>
                <a:spcPct val="115000"/>
              </a:lnSpc>
              <a:spcAft>
                <a:spcPts val="1000"/>
              </a:spcAft>
            </a:pPr>
            <a:r>
              <a:rPr lang="ar-SA" sz="2800" b="1" dirty="0">
                <a:solidFill>
                  <a:schemeClr val="bg1"/>
                </a:solidFill>
                <a:ea typeface="Calibri"/>
              </a:rPr>
              <a:t>الايقاع </a:t>
            </a:r>
            <a:r>
              <a:rPr lang="ar-SA" sz="2800" b="1" dirty="0" smtClean="0">
                <a:solidFill>
                  <a:schemeClr val="bg1"/>
                </a:solidFill>
                <a:ea typeface="Calibri"/>
              </a:rPr>
              <a:t>الحيوي</a:t>
            </a:r>
            <a:r>
              <a:rPr lang="ar-IQ" sz="2800" b="1" dirty="0" smtClean="0">
                <a:solidFill>
                  <a:schemeClr val="bg1"/>
                </a:solidFill>
                <a:ea typeface="Calibri"/>
              </a:rPr>
              <a:t> </a:t>
            </a:r>
            <a:r>
              <a:rPr lang="ar-SA" sz="2800" b="1" dirty="0" smtClean="0">
                <a:solidFill>
                  <a:schemeClr val="bg1"/>
                </a:solidFill>
                <a:ea typeface="Calibri"/>
              </a:rPr>
              <a:t>- </a:t>
            </a:r>
            <a:r>
              <a:rPr lang="ar-SA" sz="2800" b="1" dirty="0">
                <a:solidFill>
                  <a:schemeClr val="bg1"/>
                </a:solidFill>
                <a:ea typeface="Calibri"/>
              </a:rPr>
              <a:t>نظرياته </a:t>
            </a:r>
            <a:r>
              <a:rPr lang="ar-IQ" sz="2800" b="1" dirty="0" smtClean="0">
                <a:solidFill>
                  <a:schemeClr val="bg1"/>
                </a:solidFill>
                <a:ea typeface="Calibri"/>
              </a:rPr>
              <a:t> - </a:t>
            </a:r>
            <a:r>
              <a:rPr lang="ar-SA" sz="2800" b="1" dirty="0" smtClean="0">
                <a:solidFill>
                  <a:schemeClr val="bg1"/>
                </a:solidFill>
                <a:ea typeface="Calibri"/>
              </a:rPr>
              <a:t>علاقته </a:t>
            </a:r>
            <a:r>
              <a:rPr lang="ar-SA" sz="2800" b="1" dirty="0">
                <a:solidFill>
                  <a:schemeClr val="bg1"/>
                </a:solidFill>
                <a:ea typeface="Calibri"/>
              </a:rPr>
              <a:t>بالأداء وتنظيم التدريب</a:t>
            </a:r>
            <a:endParaRPr lang="en-US" sz="2800" dirty="0">
              <a:solidFill>
                <a:schemeClr val="bg1"/>
              </a:solidFill>
              <a:ea typeface="Calibri"/>
              <a:cs typeface="Arial"/>
            </a:endParaRPr>
          </a:p>
          <a:p>
            <a:pPr marL="269240">
              <a:lnSpc>
                <a:spcPct val="115000"/>
              </a:lnSpc>
              <a:spcAft>
                <a:spcPts val="1000"/>
              </a:spcAft>
            </a:pPr>
            <a:endParaRPr lang="ar-IQ" sz="2800" b="1" u="sng" dirty="0">
              <a:solidFill>
                <a:schemeClr val="bg1"/>
              </a:solidFill>
              <a:ea typeface="Calibri"/>
            </a:endParaRPr>
          </a:p>
          <a:p>
            <a:r>
              <a:rPr lang="ar-IQ" dirty="0" smtClean="0">
                <a:solidFill>
                  <a:schemeClr val="bg1"/>
                </a:solidFill>
              </a:rPr>
              <a:t>   </a:t>
            </a:r>
            <a:endParaRPr lang="ar-IQ" dirty="0">
              <a:solidFill>
                <a:schemeClr val="bg1"/>
              </a:solidFill>
            </a:endParaRPr>
          </a:p>
        </p:txBody>
      </p:sp>
    </p:spTree>
    <p:extLst>
      <p:ext uri="{BB962C8B-B14F-4D97-AF65-F5344CB8AC3E}">
        <p14:creationId xmlns:p14="http://schemas.microsoft.com/office/powerpoint/2010/main" val="3767508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r>
              <a:rPr lang="ar-SA" dirty="0">
                <a:solidFill>
                  <a:schemeClr val="bg1"/>
                </a:solidFill>
                <a:ea typeface="Calibri"/>
              </a:rPr>
              <a:t>فقد كان الملاكم الأمريكي (بيني بارت) (المشهور بالطفل) والذي هزم بالضربة القاضية من قبل منافسه (ايميل </a:t>
            </a:r>
            <a:r>
              <a:rPr lang="ar-SA" dirty="0" err="1">
                <a:solidFill>
                  <a:schemeClr val="bg1"/>
                </a:solidFill>
                <a:ea typeface="Calibri"/>
              </a:rPr>
              <a:t>جريفيث</a:t>
            </a:r>
            <a:r>
              <a:rPr lang="ar-SA" dirty="0">
                <a:solidFill>
                  <a:schemeClr val="bg1"/>
                </a:solidFill>
                <a:ea typeface="Calibri"/>
              </a:rPr>
              <a:t>) في 24 آذار 1962، ولم يسترد بنيي بارت وعيه وتوفي بعد 10أيام من المباراة، وبتحليل إيقاعاته وجد انه كان في اليوم الحرج للجانب البدني والانفعالي والعقل </a:t>
            </a:r>
            <a:r>
              <a:rPr lang="en-US" dirty="0" smtClean="0">
                <a:solidFill>
                  <a:schemeClr val="bg1"/>
                </a:solidFill>
                <a:effectLst/>
                <a:latin typeface="Arial"/>
                <a:ea typeface="Calibri"/>
              </a:rPr>
              <a:t>.</a:t>
            </a:r>
            <a:r>
              <a:rPr lang="ar-SA" dirty="0" smtClean="0">
                <a:solidFill>
                  <a:schemeClr val="bg1"/>
                </a:solidFill>
                <a:effectLst/>
                <a:latin typeface="Arial"/>
                <a:ea typeface="Calibri"/>
              </a:rPr>
              <a:t>إن دورات الإيقاع الحيوي الثلاثة تكون متلازمة مع بعضها وان الدورة البدنية لها أهمية كبيرة في العملية التدريبية، إذ يجب على الرياضي معرفة خصائص الدورة التي يشعر بها بحيث يكون مستعدا لتحقيق أفضل إنجاز له في أثناء المنافسة</a:t>
            </a:r>
            <a:r>
              <a:rPr lang="en-US" dirty="0" smtClean="0">
                <a:solidFill>
                  <a:schemeClr val="bg1"/>
                </a:solidFill>
                <a:effectLst/>
                <a:latin typeface="Arial"/>
                <a:ea typeface="Calibri"/>
              </a:rPr>
              <a:t>.</a:t>
            </a:r>
            <a:r>
              <a:rPr lang="ar-SA" dirty="0" smtClean="0">
                <a:solidFill>
                  <a:schemeClr val="bg1"/>
                </a:solidFill>
                <a:effectLst/>
                <a:latin typeface="Arial"/>
                <a:ea typeface="Calibri"/>
              </a:rPr>
              <a:t>من المعروف أن كافة المسابقات يحدد لها مواعيد مسبقة بفترات محددة ويحدد مكان ويوم وساعة المسابقة مسبقا وهذا ما يسمح للمدرب المختص أن يراعي حسابات التكيف الخاص بالإيقاع الحيوي ومطابقته لطبيعة وأوقات المسابقات</a:t>
            </a:r>
            <a:r>
              <a:rPr lang="en-US" dirty="0" smtClean="0">
                <a:solidFill>
                  <a:schemeClr val="bg1"/>
                </a:solidFill>
                <a:effectLst/>
                <a:latin typeface="Arial"/>
                <a:ea typeface="Calibri"/>
              </a:rPr>
              <a:t> .</a:t>
            </a:r>
            <a:r>
              <a:rPr lang="ar-SA" dirty="0" smtClean="0">
                <a:solidFill>
                  <a:schemeClr val="bg1"/>
                </a:solidFill>
                <a:effectLst/>
                <a:latin typeface="Arial"/>
                <a:ea typeface="Calibri"/>
              </a:rPr>
              <a:t>وعلى هذا الأساس وجب على المدرب أن يضع برنامجاً للإيقاع الحيوي لكل رياضي وينظم تدريبا خاصا على وفق الإيقاع الحيوي الخاص بكل رياضي لكي يضمن سرعة التكيف للرياضي والوصول إلى أعلى مستوى في فترة زمنية محددة </a:t>
            </a:r>
            <a:endParaRPr lang="ar-IQ" dirty="0">
              <a:solidFill>
                <a:schemeClr val="bg1"/>
              </a:solidFill>
            </a:endParaRPr>
          </a:p>
        </p:txBody>
      </p:sp>
    </p:spTree>
    <p:extLst>
      <p:ext uri="{BB962C8B-B14F-4D97-AF65-F5344CB8AC3E}">
        <p14:creationId xmlns:p14="http://schemas.microsoft.com/office/powerpoint/2010/main" val="2989528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r>
              <a:rPr lang="ar-SA" b="1" dirty="0">
                <a:solidFill>
                  <a:schemeClr val="bg1"/>
                </a:solidFill>
                <a:latin typeface="Times New Roman"/>
                <a:ea typeface="Times New Roman"/>
              </a:rPr>
              <a:t>فصول السنة</a:t>
            </a:r>
            <a:r>
              <a:rPr lang="en-US" b="1" dirty="0" smtClean="0">
                <a:solidFill>
                  <a:schemeClr val="bg1"/>
                </a:solidFill>
                <a:effectLst/>
                <a:latin typeface="Arial"/>
                <a:ea typeface="Times New Roman"/>
              </a:rPr>
              <a:t>      </a:t>
            </a:r>
            <a:endParaRPr lang="en-US" sz="2800" dirty="0" smtClean="0">
              <a:solidFill>
                <a:schemeClr val="bg1"/>
              </a:solidFill>
              <a:effectLst/>
              <a:latin typeface="Times New Roman"/>
              <a:ea typeface="Times New Roman"/>
            </a:endParaRPr>
          </a:p>
          <a:p>
            <a:r>
              <a:rPr lang="ar-SA" dirty="0">
                <a:solidFill>
                  <a:schemeClr val="bg1"/>
                </a:solidFill>
                <a:latin typeface="Times New Roman"/>
                <a:ea typeface="Times New Roman"/>
              </a:rPr>
              <a:t>     يتأثر الايقاع الحيوي بفصول السنة و ترتفع الاستثارة العضلية بشكل واضح في الشتاء, لانخفاض تأثير الشمس فيما يتعلق بما تصدره من غازات</a:t>
            </a:r>
            <a:r>
              <a:rPr lang="en-US" dirty="0" smtClean="0">
                <a:solidFill>
                  <a:schemeClr val="bg1"/>
                </a:solidFill>
                <a:effectLst/>
                <a:latin typeface="Arial"/>
                <a:ea typeface="Times New Roman"/>
              </a:rPr>
              <a:t>       </a:t>
            </a:r>
            <a:endParaRPr lang="en-US" sz="2800" dirty="0" smtClean="0">
              <a:solidFill>
                <a:schemeClr val="bg1"/>
              </a:solidFill>
              <a:effectLst/>
              <a:latin typeface="Times New Roman"/>
              <a:ea typeface="Times New Roman"/>
            </a:endParaRPr>
          </a:p>
          <a:p>
            <a:r>
              <a:rPr lang="ar-SA" dirty="0">
                <a:solidFill>
                  <a:schemeClr val="bg1"/>
                </a:solidFill>
                <a:latin typeface="Times New Roman"/>
                <a:ea typeface="Times New Roman"/>
              </a:rPr>
              <a:t>ترتفع الاستثارة العضلية لدى البالغين والأطفال في الربيع وبداية الصيف</a:t>
            </a:r>
            <a:r>
              <a:rPr lang="en-US" dirty="0" smtClean="0">
                <a:solidFill>
                  <a:schemeClr val="bg1"/>
                </a:solidFill>
                <a:effectLst/>
                <a:latin typeface="Arial"/>
                <a:ea typeface="Times New Roman"/>
              </a:rPr>
              <a:t> . </a:t>
            </a:r>
            <a:r>
              <a:rPr lang="ar-IQ" dirty="0">
                <a:solidFill>
                  <a:schemeClr val="bg1"/>
                </a:solidFill>
                <a:latin typeface="Times New Roman"/>
                <a:ea typeface="Times New Roman"/>
              </a:rPr>
              <a:t>  </a:t>
            </a:r>
            <a:endParaRPr lang="en-US" sz="2800" dirty="0" smtClean="0">
              <a:solidFill>
                <a:schemeClr val="bg1"/>
              </a:solidFill>
              <a:effectLst/>
              <a:latin typeface="Times New Roman"/>
              <a:ea typeface="Times New Roman"/>
            </a:endParaRPr>
          </a:p>
          <a:p>
            <a:r>
              <a:rPr lang="ar-SA" dirty="0">
                <a:solidFill>
                  <a:schemeClr val="bg1"/>
                </a:solidFill>
                <a:latin typeface="Times New Roman"/>
                <a:ea typeface="Times New Roman"/>
              </a:rPr>
              <a:t>     </a:t>
            </a:r>
            <a:r>
              <a:rPr lang="ar-SA" b="1" dirty="0">
                <a:solidFill>
                  <a:schemeClr val="bg1"/>
                </a:solidFill>
                <a:latin typeface="Times New Roman"/>
                <a:ea typeface="Times New Roman"/>
              </a:rPr>
              <a:t>العوامل المحددة للإيقاع الحيوي </a:t>
            </a:r>
            <a:endParaRPr lang="en-US" sz="2800" dirty="0" smtClean="0">
              <a:solidFill>
                <a:schemeClr val="bg1"/>
              </a:solidFill>
              <a:effectLst/>
              <a:latin typeface="Times New Roman"/>
              <a:ea typeface="Times New Roman"/>
            </a:endParaRPr>
          </a:p>
          <a:p>
            <a:r>
              <a:rPr lang="ar-SA" dirty="0">
                <a:solidFill>
                  <a:schemeClr val="bg1"/>
                </a:solidFill>
                <a:latin typeface="Times New Roman"/>
                <a:ea typeface="Times New Roman"/>
              </a:rPr>
              <a:t>   </a:t>
            </a:r>
            <a:r>
              <a:rPr lang="ar-SA" b="1" dirty="0">
                <a:solidFill>
                  <a:schemeClr val="bg1"/>
                </a:solidFill>
                <a:latin typeface="Times New Roman"/>
                <a:ea typeface="Times New Roman"/>
              </a:rPr>
              <a:t>الاضاءة: </a:t>
            </a:r>
            <a:r>
              <a:rPr lang="ar-SA" dirty="0">
                <a:solidFill>
                  <a:schemeClr val="bg1"/>
                </a:solidFill>
                <a:latin typeface="Times New Roman"/>
                <a:ea typeface="Times New Roman"/>
              </a:rPr>
              <a:t>من العوامل الهامة جدا في تأثيرها على الايقاع الحيوي , </a:t>
            </a:r>
            <a:endParaRPr lang="en-US" sz="2800" dirty="0" smtClean="0">
              <a:solidFill>
                <a:schemeClr val="bg1"/>
              </a:solidFill>
              <a:effectLst/>
              <a:latin typeface="Times New Roman"/>
              <a:ea typeface="Times New Roman"/>
            </a:endParaRPr>
          </a:p>
          <a:p>
            <a:r>
              <a:rPr lang="ar-IQ" dirty="0" smtClean="0">
                <a:solidFill>
                  <a:schemeClr val="bg1"/>
                </a:solidFill>
                <a:latin typeface="Times New Roman"/>
                <a:ea typeface="Times New Roman"/>
              </a:rPr>
              <a:t>ان</a:t>
            </a:r>
            <a:r>
              <a:rPr lang="ar-SA" dirty="0" smtClean="0">
                <a:solidFill>
                  <a:schemeClr val="bg1"/>
                </a:solidFill>
                <a:latin typeface="Times New Roman"/>
                <a:ea typeface="Times New Roman"/>
              </a:rPr>
              <a:t>  </a:t>
            </a:r>
            <a:r>
              <a:rPr lang="ar-SA" dirty="0">
                <a:solidFill>
                  <a:schemeClr val="bg1"/>
                </a:solidFill>
                <a:latin typeface="Times New Roman"/>
                <a:ea typeface="Times New Roman"/>
              </a:rPr>
              <a:t>كل ما يرتبط بالتتابع اليومي للضوء والظلام يؤثر على الايقاع الحيوي للفرد لما يرتبط بالضوء من عمل وجهد وما يرتبط    بالظلام من راحة ونوم كذلك السهر</a:t>
            </a:r>
            <a:endParaRPr lang="en-US" sz="2800" dirty="0" smtClean="0">
              <a:solidFill>
                <a:schemeClr val="bg1"/>
              </a:solidFill>
              <a:effectLst/>
              <a:latin typeface="Times New Roman"/>
              <a:ea typeface="Times New Roman"/>
            </a:endParaRPr>
          </a:p>
          <a:p>
            <a:r>
              <a:rPr lang="ar-SA" b="1" dirty="0">
                <a:solidFill>
                  <a:schemeClr val="bg1"/>
                </a:solidFill>
                <a:latin typeface="Times New Roman"/>
                <a:ea typeface="Times New Roman"/>
              </a:rPr>
              <a:t>الخصائص الجغرافية </a:t>
            </a:r>
            <a:r>
              <a:rPr lang="ar-IQ" b="1" dirty="0" smtClean="0">
                <a:solidFill>
                  <a:schemeClr val="bg1"/>
                </a:solidFill>
                <a:latin typeface="Times New Roman"/>
                <a:ea typeface="Times New Roman"/>
              </a:rPr>
              <a:t> </a:t>
            </a:r>
            <a:r>
              <a:rPr lang="ar-SA" b="1" dirty="0" smtClean="0">
                <a:solidFill>
                  <a:schemeClr val="bg1"/>
                </a:solidFill>
                <a:latin typeface="Times New Roman"/>
                <a:ea typeface="Times New Roman"/>
              </a:rPr>
              <a:t>للمكان</a:t>
            </a:r>
            <a:r>
              <a:rPr lang="ar-IQ" b="1" dirty="0" smtClean="0">
                <a:solidFill>
                  <a:schemeClr val="bg1"/>
                </a:solidFill>
                <a:latin typeface="Times New Roman"/>
                <a:ea typeface="Times New Roman"/>
              </a:rPr>
              <a:t> </a:t>
            </a:r>
            <a:r>
              <a:rPr lang="ar-SA" b="1" dirty="0" smtClean="0">
                <a:solidFill>
                  <a:schemeClr val="bg1"/>
                </a:solidFill>
                <a:latin typeface="Times New Roman"/>
                <a:ea typeface="Times New Roman"/>
              </a:rPr>
              <a:t>:</a:t>
            </a:r>
            <a:r>
              <a:rPr lang="ar-IQ" b="1" dirty="0" smtClean="0">
                <a:solidFill>
                  <a:schemeClr val="bg1"/>
                </a:solidFill>
                <a:latin typeface="Times New Roman"/>
                <a:ea typeface="Times New Roman"/>
              </a:rPr>
              <a:t> </a:t>
            </a:r>
            <a:r>
              <a:rPr lang="ar-SA" dirty="0" smtClean="0">
                <a:solidFill>
                  <a:schemeClr val="bg1"/>
                </a:solidFill>
                <a:latin typeface="Times New Roman"/>
                <a:ea typeface="Times New Roman"/>
              </a:rPr>
              <a:t>الضغط </a:t>
            </a:r>
            <a:r>
              <a:rPr lang="ar-SA" dirty="0">
                <a:solidFill>
                  <a:schemeClr val="bg1"/>
                </a:solidFill>
                <a:latin typeface="Times New Roman"/>
                <a:ea typeface="Times New Roman"/>
              </a:rPr>
              <a:t>الجوي, درجات الحرارة ,الرطوبة ,الارتفاع فوق سطح البحر </a:t>
            </a:r>
            <a:r>
              <a:rPr lang="ar-SA" b="1" dirty="0">
                <a:solidFill>
                  <a:schemeClr val="bg1"/>
                </a:solidFill>
                <a:latin typeface="Times New Roman"/>
                <a:ea typeface="Times New Roman"/>
              </a:rPr>
              <a:t> </a:t>
            </a:r>
            <a:endParaRPr lang="en-US" sz="2800" dirty="0" smtClean="0">
              <a:solidFill>
                <a:schemeClr val="bg1"/>
              </a:solidFill>
              <a:effectLst/>
              <a:latin typeface="Times New Roman"/>
              <a:ea typeface="Times New Roman"/>
            </a:endParaRPr>
          </a:p>
          <a:p>
            <a:r>
              <a:rPr lang="ar-SA" b="1" dirty="0">
                <a:solidFill>
                  <a:schemeClr val="bg1"/>
                </a:solidFill>
                <a:latin typeface="Times New Roman"/>
                <a:ea typeface="Times New Roman"/>
              </a:rPr>
              <a:t>العوامل الاجتماعية</a:t>
            </a:r>
            <a:r>
              <a:rPr lang="ar-SA" dirty="0">
                <a:solidFill>
                  <a:schemeClr val="bg1"/>
                </a:solidFill>
                <a:latin typeface="Times New Roman"/>
                <a:ea typeface="Times New Roman"/>
              </a:rPr>
              <a:t>: اوقات تناول الطعام , مزاولة الرياضة</a:t>
            </a:r>
            <a:endParaRPr lang="en-US" sz="2800" dirty="0" smtClean="0">
              <a:solidFill>
                <a:schemeClr val="bg1"/>
              </a:solidFill>
              <a:effectLst/>
              <a:latin typeface="Times New Roman"/>
              <a:ea typeface="Times New Roman"/>
            </a:endParaRPr>
          </a:p>
          <a:p>
            <a:endParaRPr lang="ar-IQ" dirty="0">
              <a:solidFill>
                <a:schemeClr val="bg1"/>
              </a:solidFill>
            </a:endParaRPr>
          </a:p>
        </p:txBody>
      </p:sp>
    </p:spTree>
    <p:extLst>
      <p:ext uri="{BB962C8B-B14F-4D97-AF65-F5344CB8AC3E}">
        <p14:creationId xmlns:p14="http://schemas.microsoft.com/office/powerpoint/2010/main" val="3141563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a:r>
              <a:rPr lang="ar-SA" b="1" dirty="0">
                <a:solidFill>
                  <a:schemeClr val="bg1"/>
                </a:solidFill>
                <a:latin typeface="Times New Roman"/>
                <a:ea typeface="Times New Roman"/>
              </a:rPr>
              <a:t>عوامل فيزيقية </a:t>
            </a:r>
            <a:r>
              <a:rPr lang="ar-SA" dirty="0">
                <a:solidFill>
                  <a:schemeClr val="bg1"/>
                </a:solidFill>
                <a:latin typeface="Times New Roman"/>
                <a:ea typeface="Times New Roman"/>
              </a:rPr>
              <a:t>: نشاط القمر , نشاط الشمس , الكواكب , الحرارة والإشعاعات الصادرة من الشمس والغازات الصادرة منها</a:t>
            </a:r>
            <a:r>
              <a:rPr lang="en-US" dirty="0" smtClean="0">
                <a:solidFill>
                  <a:schemeClr val="bg1"/>
                </a:solidFill>
                <a:effectLst/>
                <a:latin typeface="Arial"/>
                <a:ea typeface="Times New Roman"/>
              </a:rPr>
              <a:t>.</a:t>
            </a:r>
            <a:endParaRPr lang="en-US" sz="2800" dirty="0" smtClean="0">
              <a:solidFill>
                <a:schemeClr val="bg1"/>
              </a:solidFill>
              <a:effectLst/>
              <a:latin typeface="Times New Roman"/>
              <a:ea typeface="Times New Roman"/>
            </a:endParaRPr>
          </a:p>
          <a:p>
            <a:r>
              <a:rPr lang="ar-SA" dirty="0">
                <a:solidFill>
                  <a:schemeClr val="bg1"/>
                </a:solidFill>
                <a:latin typeface="Times New Roman"/>
                <a:ea typeface="Times New Roman"/>
              </a:rPr>
              <a:t>المجال المغناطيسي : الكهرومغناطيسي , </a:t>
            </a:r>
            <a:r>
              <a:rPr lang="ar-SA" dirty="0" err="1">
                <a:solidFill>
                  <a:schemeClr val="bg1"/>
                </a:solidFill>
                <a:latin typeface="Times New Roman"/>
                <a:ea typeface="Times New Roman"/>
              </a:rPr>
              <a:t>الجيومغناطيسي</a:t>
            </a:r>
            <a:r>
              <a:rPr lang="ar-SA" dirty="0">
                <a:solidFill>
                  <a:schemeClr val="bg1"/>
                </a:solidFill>
                <a:latin typeface="Times New Roman"/>
                <a:ea typeface="Times New Roman"/>
              </a:rPr>
              <a:t> (المغناطيسية </a:t>
            </a:r>
            <a:r>
              <a:rPr lang="ar-SA" dirty="0" smtClean="0">
                <a:solidFill>
                  <a:schemeClr val="bg1"/>
                </a:solidFill>
                <a:latin typeface="Times New Roman"/>
                <a:ea typeface="Times New Roman"/>
              </a:rPr>
              <a:t>الارضية</a:t>
            </a:r>
            <a:r>
              <a:rPr lang="ar-IQ" dirty="0">
                <a:solidFill>
                  <a:schemeClr val="bg1"/>
                </a:solidFill>
                <a:latin typeface="Arial"/>
                <a:ea typeface="Times New Roman"/>
              </a:rPr>
              <a:t>)</a:t>
            </a:r>
            <a:endParaRPr lang="en-US" sz="2800" dirty="0" smtClean="0">
              <a:solidFill>
                <a:schemeClr val="bg1"/>
              </a:solidFill>
              <a:effectLst/>
              <a:latin typeface="Times New Roman"/>
              <a:ea typeface="Times New Roman"/>
            </a:endParaRPr>
          </a:p>
          <a:p>
            <a:pPr marL="269240"/>
            <a:r>
              <a:rPr lang="ar-SA" dirty="0">
                <a:solidFill>
                  <a:schemeClr val="bg1"/>
                </a:solidFill>
                <a:latin typeface="Times New Roman"/>
                <a:ea typeface="Times New Roman"/>
              </a:rPr>
              <a:t>الجنس : تختلف الطفرات في الانجاز والنمو في الوزن والطول باختلاف الجنس</a:t>
            </a:r>
            <a:endParaRPr lang="en-US" sz="2800" dirty="0" smtClean="0">
              <a:solidFill>
                <a:schemeClr val="bg1"/>
              </a:solidFill>
              <a:effectLst/>
              <a:latin typeface="Times New Roman"/>
              <a:ea typeface="Times New Roman"/>
            </a:endParaRPr>
          </a:p>
          <a:p>
            <a:pPr marL="269240">
              <a:lnSpc>
                <a:spcPct val="115000"/>
              </a:lnSpc>
              <a:spcAft>
                <a:spcPts val="1000"/>
              </a:spcAft>
            </a:pPr>
            <a:r>
              <a:rPr lang="ar-IQ" b="1" dirty="0">
                <a:solidFill>
                  <a:schemeClr val="bg1"/>
                </a:solidFill>
                <a:ea typeface="Calibri"/>
              </a:rPr>
              <a:t>تصنيف الايقاع الحيوي وفقا للزمن :</a:t>
            </a:r>
            <a:endParaRPr lang="en-US" sz="2400" dirty="0">
              <a:solidFill>
                <a:schemeClr val="bg1"/>
              </a:solidFill>
              <a:ea typeface="Calibri"/>
              <a:cs typeface="Arial"/>
            </a:endParaRPr>
          </a:p>
          <a:p>
            <a:pPr lvl="0">
              <a:lnSpc>
                <a:spcPct val="115000"/>
              </a:lnSpc>
              <a:buFont typeface="+mj-lt"/>
              <a:buAutoNum type="arabicPeriod"/>
            </a:pPr>
            <a:r>
              <a:rPr lang="ar-IQ" dirty="0">
                <a:solidFill>
                  <a:schemeClr val="bg1"/>
                </a:solidFill>
                <a:ea typeface="Calibri"/>
              </a:rPr>
              <a:t>الايقاع الحيوي السنوي يرتبط بدورات الارض دورة واحدة حول الشمس.</a:t>
            </a:r>
            <a:endParaRPr lang="en-US" sz="2400" dirty="0">
              <a:solidFill>
                <a:schemeClr val="bg1"/>
              </a:solidFill>
              <a:ea typeface="Calibri"/>
              <a:cs typeface="Arial"/>
            </a:endParaRPr>
          </a:p>
          <a:p>
            <a:pPr lvl="0">
              <a:lnSpc>
                <a:spcPct val="115000"/>
              </a:lnSpc>
              <a:buFont typeface="+mj-lt"/>
              <a:buAutoNum type="arabicPeriod"/>
            </a:pPr>
            <a:r>
              <a:rPr lang="ar-IQ" dirty="0">
                <a:solidFill>
                  <a:schemeClr val="bg1"/>
                </a:solidFill>
                <a:ea typeface="Calibri"/>
              </a:rPr>
              <a:t>الايقاع الحيوي الشهري يرتبط بدوران القمر حول الارض دورة واحدة مكل يوم .</a:t>
            </a:r>
            <a:endParaRPr lang="en-US" sz="2400" dirty="0">
              <a:solidFill>
                <a:schemeClr val="bg1"/>
              </a:solidFill>
              <a:ea typeface="Calibri"/>
              <a:cs typeface="Arial"/>
            </a:endParaRPr>
          </a:p>
          <a:p>
            <a:pPr lvl="0">
              <a:lnSpc>
                <a:spcPct val="115000"/>
              </a:lnSpc>
              <a:spcAft>
                <a:spcPts val="1000"/>
              </a:spcAft>
              <a:buFont typeface="+mj-lt"/>
              <a:buAutoNum type="arabicPeriod"/>
            </a:pPr>
            <a:r>
              <a:rPr lang="ar-IQ" dirty="0">
                <a:solidFill>
                  <a:schemeClr val="bg1"/>
                </a:solidFill>
                <a:ea typeface="Calibri"/>
              </a:rPr>
              <a:t>الايقاع الحيوي اليومي بدوران الارض حول محورها دورة واحدة كل يوم .</a:t>
            </a:r>
            <a:endParaRPr lang="en-US" sz="2400" dirty="0">
              <a:solidFill>
                <a:schemeClr val="bg1"/>
              </a:solidFill>
              <a:ea typeface="Calibri"/>
              <a:cs typeface="Arial"/>
            </a:endParaRPr>
          </a:p>
          <a:p>
            <a:endParaRPr lang="ar-IQ" dirty="0">
              <a:solidFill>
                <a:schemeClr val="bg1"/>
              </a:solidFill>
            </a:endParaRPr>
          </a:p>
        </p:txBody>
      </p:sp>
    </p:spTree>
    <p:extLst>
      <p:ext uri="{BB962C8B-B14F-4D97-AF65-F5344CB8AC3E}">
        <p14:creationId xmlns:p14="http://schemas.microsoft.com/office/powerpoint/2010/main" val="1641042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55000" lnSpcReduction="20000"/>
          </a:bodyPr>
          <a:lstStyle/>
          <a:p>
            <a:pPr marL="269240">
              <a:lnSpc>
                <a:spcPct val="115000"/>
              </a:lnSpc>
            </a:pPr>
            <a:r>
              <a:rPr lang="ar-IQ" dirty="0">
                <a:ea typeface="Calibri"/>
              </a:rPr>
              <a:t>ويكون  تصنيف الايقاع الحيوي  وفقا للزمن :</a:t>
            </a:r>
            <a:endParaRPr lang="en-US" sz="2400" dirty="0">
              <a:ea typeface="Calibri"/>
              <a:cs typeface="Arial"/>
            </a:endParaRPr>
          </a:p>
          <a:p>
            <a:pPr lvl="0">
              <a:lnSpc>
                <a:spcPct val="115000"/>
              </a:lnSpc>
              <a:buFont typeface="+mj-lt"/>
              <a:buAutoNum type="arabicPeriod"/>
            </a:pPr>
            <a:r>
              <a:rPr lang="ar-IQ" b="1" dirty="0">
                <a:ea typeface="Calibri"/>
              </a:rPr>
              <a:t>الايقاع الحيوي اليومي</a:t>
            </a:r>
            <a:r>
              <a:rPr lang="ar-IQ" dirty="0">
                <a:ea typeface="Calibri"/>
              </a:rPr>
              <a:t> : تختلف الكفاءة البدنية </a:t>
            </a:r>
            <a:r>
              <a:rPr lang="ar-IQ" dirty="0" err="1">
                <a:ea typeface="Calibri"/>
              </a:rPr>
              <a:t>للانسان</a:t>
            </a:r>
            <a:r>
              <a:rPr lang="ar-IQ" dirty="0">
                <a:ea typeface="Calibri"/>
              </a:rPr>
              <a:t> على مدار اليوم الواحد , فهي عادة </a:t>
            </a:r>
            <a:r>
              <a:rPr lang="ar-IQ" dirty="0" err="1">
                <a:ea typeface="Calibri"/>
              </a:rPr>
              <a:t>ماتكون</a:t>
            </a:r>
            <a:r>
              <a:rPr lang="ar-IQ" dirty="0">
                <a:ea typeface="Calibri"/>
              </a:rPr>
              <a:t> مرتفعة  خلال الفترة من العاشرة صباحا حتى الثانية عشرا ظهرا , ومن الساعة الرابعة عصرا حتى السادسة مساء ,وتهبط الكفاءة البدنية في الظهيرة من الساعة 12 ظهرا حتى الساعة 2 بعد الظهر وكذلك تهبط في المساء . والجدير بالذكر ان الايقاع الحيوي لا ينطبق على جميع الافراد . فليس كل الافراد من طراز واحد . في دراسة اجراها العالم الالماني كافين  على عينة قوامها 400 فرد تبين له ان 52% من افراد العينة يمكن تصنيفهم بوضوح الى نوعين من الأنماط احداهما نهاري والاخر ليلي حيث وجد ان :</a:t>
            </a:r>
            <a:endParaRPr lang="en-US" sz="2400" dirty="0">
              <a:ea typeface="Calibri"/>
              <a:cs typeface="Arial"/>
            </a:endParaRPr>
          </a:p>
          <a:p>
            <a:pPr marL="269240">
              <a:lnSpc>
                <a:spcPct val="115000"/>
              </a:lnSpc>
            </a:pPr>
            <a:r>
              <a:rPr lang="ar-IQ" dirty="0">
                <a:ea typeface="Calibri"/>
              </a:rPr>
              <a:t>-35% نمط ليلي </a:t>
            </a:r>
            <a:endParaRPr lang="en-US" sz="2400" dirty="0">
              <a:ea typeface="Calibri"/>
              <a:cs typeface="Arial"/>
            </a:endParaRPr>
          </a:p>
          <a:p>
            <a:pPr marL="269240">
              <a:lnSpc>
                <a:spcPct val="115000"/>
              </a:lnSpc>
            </a:pPr>
            <a:r>
              <a:rPr lang="ar-IQ" dirty="0">
                <a:ea typeface="Calibri"/>
              </a:rPr>
              <a:t>- 17% نمط نهاري </a:t>
            </a:r>
            <a:endParaRPr lang="en-US" sz="2400" dirty="0">
              <a:ea typeface="Calibri"/>
              <a:cs typeface="Arial"/>
            </a:endParaRPr>
          </a:p>
          <a:p>
            <a:pPr marL="269240">
              <a:lnSpc>
                <a:spcPct val="115000"/>
              </a:lnSpc>
              <a:spcAft>
                <a:spcPts val="1000"/>
              </a:spcAft>
            </a:pPr>
            <a:r>
              <a:rPr lang="ar-IQ" dirty="0">
                <a:ea typeface="Calibri"/>
              </a:rPr>
              <a:t>حيث لاحظ ان معظم اصحاب النمط النهاري من العمال ,في حين معظم اصحاب النمط الليلي من اصحاب الاعمال الذهنية . هذا ولقد لوحظت نفس الظاهرة لدى بعض الحيوانات فمنها من ينشط ليلا ومنها من ينشط نهارا . </a:t>
            </a:r>
            <a:endParaRPr lang="en-US" sz="2400" dirty="0">
              <a:ea typeface="Calibri"/>
              <a:cs typeface="Arial"/>
            </a:endParaRPr>
          </a:p>
          <a:p>
            <a:pPr marL="269240">
              <a:lnSpc>
                <a:spcPct val="115000"/>
              </a:lnSpc>
              <a:spcAft>
                <a:spcPts val="1000"/>
              </a:spcAft>
            </a:pPr>
            <a:r>
              <a:rPr lang="ar-IQ" dirty="0">
                <a:ea typeface="Calibri"/>
              </a:rPr>
              <a:t>ويقسم  الايقاع الحيوي اليومي الى :</a:t>
            </a:r>
            <a:endParaRPr lang="en-US" sz="2400" dirty="0">
              <a:ea typeface="Calibri"/>
              <a:cs typeface="Arial"/>
            </a:endParaRPr>
          </a:p>
          <a:p>
            <a:pPr lvl="0">
              <a:lnSpc>
                <a:spcPct val="115000"/>
              </a:lnSpc>
              <a:buFont typeface="Arial"/>
              <a:buChar char="-"/>
            </a:pPr>
            <a:r>
              <a:rPr lang="ar-IQ" b="1" dirty="0">
                <a:ea typeface="Calibri"/>
              </a:rPr>
              <a:t>النمط الليلي</a:t>
            </a:r>
            <a:r>
              <a:rPr lang="ar-IQ" dirty="0">
                <a:ea typeface="Calibri"/>
              </a:rPr>
              <a:t> : يكون الافراد اصحاب هذا النمط اكثر بطئا وهم الاضعف في الاستجابة , ويمتازون بالهدوء وترتفع درجة الحرارة لديهم تدريجيا في حالة المرض  , وان حالة الشفاء لديهم تأخذ وقتا طويلا .</a:t>
            </a:r>
            <a:endParaRPr lang="en-US" sz="2400" dirty="0">
              <a:ea typeface="Calibri"/>
              <a:cs typeface="Arial"/>
            </a:endParaRPr>
          </a:p>
          <a:p>
            <a:pPr lvl="0">
              <a:lnSpc>
                <a:spcPct val="115000"/>
              </a:lnSpc>
              <a:buFont typeface="Arial"/>
              <a:buChar char="-"/>
            </a:pPr>
            <a:r>
              <a:rPr lang="ar-IQ" b="1" dirty="0">
                <a:ea typeface="Calibri"/>
              </a:rPr>
              <a:t>النمط النهاري</a:t>
            </a:r>
            <a:r>
              <a:rPr lang="ar-IQ" dirty="0">
                <a:ea typeface="Calibri"/>
              </a:rPr>
              <a:t> : يتميز اصحاب هذا النمط بالسرعة والقوة والتكيف مع الظروف الخارجية ,وهم يكتشفون كل جديد ومحبون لعمل وبذل الجهد .</a:t>
            </a:r>
            <a:endParaRPr lang="en-US" sz="2400" dirty="0">
              <a:ea typeface="Calibri"/>
              <a:cs typeface="Arial"/>
            </a:endParaRPr>
          </a:p>
          <a:p>
            <a:pPr lvl="0">
              <a:lnSpc>
                <a:spcPct val="115000"/>
              </a:lnSpc>
              <a:spcAft>
                <a:spcPts val="1000"/>
              </a:spcAft>
              <a:buFont typeface="Arial"/>
              <a:buChar char="-"/>
            </a:pPr>
            <a:r>
              <a:rPr lang="ar-IQ" b="1" dirty="0">
                <a:ea typeface="Calibri"/>
              </a:rPr>
              <a:t>النمط المتباين</a:t>
            </a:r>
            <a:r>
              <a:rPr lang="ar-IQ" dirty="0">
                <a:ea typeface="Calibri"/>
              </a:rPr>
              <a:t> : يتميز اصحاب هذا النمط بزيادة الموجات النشطة على مدى يوم دون التقيد في الايقاع الصباحي والمسائي .</a:t>
            </a:r>
            <a:endParaRPr lang="en-US" sz="2400" dirty="0">
              <a:ea typeface="Calibri"/>
              <a:cs typeface="Arial"/>
            </a:endParaRPr>
          </a:p>
          <a:p>
            <a:endParaRPr lang="ar-IQ" dirty="0"/>
          </a:p>
        </p:txBody>
      </p:sp>
    </p:spTree>
    <p:extLst>
      <p:ext uri="{BB962C8B-B14F-4D97-AF65-F5344CB8AC3E}">
        <p14:creationId xmlns:p14="http://schemas.microsoft.com/office/powerpoint/2010/main" val="1870578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lvl="0">
              <a:lnSpc>
                <a:spcPct val="115000"/>
              </a:lnSpc>
              <a:buFont typeface="+mj-lt"/>
              <a:buAutoNum type="arabicPeriod"/>
            </a:pPr>
            <a:r>
              <a:rPr lang="ar-IQ" b="1" dirty="0">
                <a:ea typeface="Calibri"/>
              </a:rPr>
              <a:t>الايقاع الحيوي الاسبوعي</a:t>
            </a:r>
            <a:r>
              <a:rPr lang="ar-IQ" dirty="0">
                <a:ea typeface="Calibri"/>
              </a:rPr>
              <a:t> : هناك قواعد ثابتة على طبيعة ونظرية الايقاعات  الحيوية  الدورية حيث :</a:t>
            </a:r>
            <a:endParaRPr lang="en-US" sz="2400" dirty="0">
              <a:ea typeface="Calibri"/>
              <a:cs typeface="Arial"/>
            </a:endParaRPr>
          </a:p>
          <a:p>
            <a:pPr lvl="0">
              <a:lnSpc>
                <a:spcPct val="115000"/>
              </a:lnSpc>
              <a:buFont typeface="Arial"/>
              <a:buChar char="-"/>
            </a:pPr>
            <a:r>
              <a:rPr lang="ar-IQ" dirty="0">
                <a:ea typeface="Calibri"/>
              </a:rPr>
              <a:t>الايقاع السنوي يرتبط بدوران الارض حول الشمس دورة واحده </a:t>
            </a:r>
            <a:r>
              <a:rPr lang="ar-IQ" dirty="0" smtClean="0">
                <a:ea typeface="Calibri"/>
              </a:rPr>
              <a:t>.</a:t>
            </a:r>
            <a:r>
              <a:rPr lang="en-US" sz="2400" dirty="0" smtClean="0">
                <a:ea typeface="Calibri"/>
                <a:cs typeface="Arial"/>
              </a:rPr>
              <a:t> </a:t>
            </a:r>
            <a:r>
              <a:rPr lang="ar-IQ" dirty="0" smtClean="0">
                <a:ea typeface="Calibri"/>
              </a:rPr>
              <a:t>يوم </a:t>
            </a:r>
            <a:r>
              <a:rPr lang="ar-IQ" dirty="0">
                <a:ea typeface="Calibri"/>
              </a:rPr>
              <a:t>.</a:t>
            </a:r>
            <a:endParaRPr lang="en-US" sz="2400" dirty="0">
              <a:ea typeface="Calibri"/>
              <a:cs typeface="Arial"/>
            </a:endParaRPr>
          </a:p>
          <a:p>
            <a:pPr lvl="0">
              <a:lnSpc>
                <a:spcPct val="115000"/>
              </a:lnSpc>
              <a:buFont typeface="Arial"/>
              <a:buChar char="-"/>
            </a:pPr>
            <a:r>
              <a:rPr lang="ar-IQ" dirty="0">
                <a:ea typeface="Calibri"/>
              </a:rPr>
              <a:t>الايقاع الشهري يرتبط بدوران القمر حول الارض دورة واحدة </a:t>
            </a:r>
            <a:r>
              <a:rPr lang="ar-IQ" dirty="0" smtClean="0">
                <a:ea typeface="Calibri"/>
              </a:rPr>
              <a:t>كل</a:t>
            </a:r>
            <a:endParaRPr lang="en-US" sz="2400" dirty="0">
              <a:ea typeface="Calibri"/>
              <a:cs typeface="Arial"/>
            </a:endParaRPr>
          </a:p>
          <a:p>
            <a:pPr lvl="0">
              <a:lnSpc>
                <a:spcPct val="115000"/>
              </a:lnSpc>
              <a:buFont typeface="Arial"/>
              <a:buChar char="-"/>
            </a:pPr>
            <a:r>
              <a:rPr lang="ar-IQ" dirty="0">
                <a:ea typeface="Calibri"/>
              </a:rPr>
              <a:t> الايقاع يومي  يرتبط بدوران الارض حول محورها دورة واحدة كل  يوم .</a:t>
            </a:r>
            <a:endParaRPr lang="en-US" sz="2400" dirty="0">
              <a:ea typeface="Calibri"/>
              <a:cs typeface="Arial"/>
            </a:endParaRPr>
          </a:p>
          <a:p>
            <a:r>
              <a:rPr lang="ar-IQ" dirty="0">
                <a:ea typeface="Calibri"/>
              </a:rPr>
              <a:t>اما بالنسبة </a:t>
            </a:r>
            <a:r>
              <a:rPr lang="ar-IQ" dirty="0" err="1">
                <a:ea typeface="Calibri"/>
              </a:rPr>
              <a:t>للايقاع</a:t>
            </a:r>
            <a:r>
              <a:rPr lang="ar-IQ" dirty="0">
                <a:ea typeface="Calibri"/>
              </a:rPr>
              <a:t> الاسبوعي فهو يمثل ربع من دورة القمر حول الارض , و ربع الشهر القمري , وربط العلماء والفلاسفة منذ العصور القديمة مراحل الدورة القمرية حول الارض وكثير من الظواهر البيولوجية ,غير ان الاسبوع هو وحدة زمنية صناعية وليست </a:t>
            </a:r>
            <a:r>
              <a:rPr lang="ar-IQ" dirty="0" smtClean="0">
                <a:ea typeface="Calibri"/>
              </a:rPr>
              <a:t>نظرية </a:t>
            </a:r>
            <a:r>
              <a:rPr lang="ar-IQ" dirty="0">
                <a:ea typeface="Calibri"/>
              </a:rPr>
              <a:t>او طبيعة مثل اليوم او الشهر او السنة .ولعل عدد ايام الاسبوع ال7 ترتبط بظاهرة تسمى ( ظاهرة 7 )  حيث يرتبط  7 الكثير من الاساطير منذ القدم . وذاكرة الانسان يمكنها استيعاب وتسجيل سبع كلمات بسهولة . ويرتبط الرقم 7 بكثير من الكلمات الشائعة مثل  (سبع سماوات وسبعة </a:t>
            </a:r>
            <a:endParaRPr lang="ar-IQ" dirty="0"/>
          </a:p>
        </p:txBody>
      </p:sp>
    </p:spTree>
    <p:extLst>
      <p:ext uri="{BB962C8B-B14F-4D97-AF65-F5344CB8AC3E}">
        <p14:creationId xmlns:p14="http://schemas.microsoft.com/office/powerpoint/2010/main" val="2657275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539750">
              <a:lnSpc>
                <a:spcPct val="115000"/>
              </a:lnSpc>
            </a:pPr>
            <a:r>
              <a:rPr lang="ar-IQ" dirty="0">
                <a:ea typeface="Calibri"/>
              </a:rPr>
              <a:t>سبع دول وغيرها .ان الاسبوع المكون من سبعة ايام هو الانسب لتقيم الايقاعات الحيوية لذلك انتشر استعماله في العالم كله .</a:t>
            </a:r>
            <a:endParaRPr lang="en-US" sz="2400" dirty="0">
              <a:ea typeface="Calibri"/>
              <a:cs typeface="Arial"/>
            </a:endParaRPr>
          </a:p>
          <a:p>
            <a:pPr lvl="0">
              <a:lnSpc>
                <a:spcPct val="115000"/>
              </a:lnSpc>
              <a:buFont typeface="+mj-lt"/>
              <a:buAutoNum type="arabicPeriod"/>
            </a:pPr>
            <a:r>
              <a:rPr lang="ar-IQ" b="1" dirty="0">
                <a:ea typeface="Calibri"/>
              </a:rPr>
              <a:t>الايقاع الحيوي الشهري </a:t>
            </a:r>
            <a:r>
              <a:rPr lang="ar-IQ" dirty="0">
                <a:ea typeface="Calibri"/>
              </a:rPr>
              <a:t>: ان الايقاع الحيوي الشهري يرتبط بالإيقاعات الطبيعة للحياة اذ يدور القمر حول الارض خلال شهر قمري .</a:t>
            </a:r>
            <a:endParaRPr lang="en-US" sz="2400" dirty="0">
              <a:ea typeface="Calibri"/>
              <a:cs typeface="Arial"/>
            </a:endParaRPr>
          </a:p>
          <a:p>
            <a:pPr lvl="0">
              <a:lnSpc>
                <a:spcPct val="115000"/>
              </a:lnSpc>
              <a:buFont typeface="+mj-lt"/>
              <a:buAutoNum type="arabicPeriod"/>
            </a:pPr>
            <a:r>
              <a:rPr lang="ar-IQ" b="1" dirty="0">
                <a:ea typeface="Calibri"/>
              </a:rPr>
              <a:t>الايقاع السنوي</a:t>
            </a:r>
            <a:r>
              <a:rPr lang="ar-IQ" dirty="0">
                <a:ea typeface="Calibri"/>
              </a:rPr>
              <a:t> : تختلف حالة الانسان خلال السنة الواحدة مآبين ارتفاع وانخفاض في شكل ايقاع حيوي ذو موجات كبيرة . فمثلا اظهرت بعض الدراسات ان بعض الاشخاص يصابون بالأمراض الخبيثة خلال فصل الربيع اكثر من باقي </a:t>
            </a:r>
            <a:endParaRPr lang="en-US" sz="2400" dirty="0">
              <a:ea typeface="Calibri"/>
              <a:cs typeface="Arial"/>
            </a:endParaRPr>
          </a:p>
          <a:p>
            <a:pPr marL="269240">
              <a:lnSpc>
                <a:spcPct val="115000"/>
              </a:lnSpc>
            </a:pPr>
            <a:r>
              <a:rPr lang="en-US" dirty="0">
                <a:ea typeface="Calibri"/>
                <a:cs typeface="Arial"/>
              </a:rPr>
              <a:t> </a:t>
            </a:r>
            <a:endParaRPr lang="en-US" sz="2400" dirty="0">
              <a:ea typeface="Calibri"/>
              <a:cs typeface="Arial"/>
            </a:endParaRPr>
          </a:p>
          <a:p>
            <a:pPr marL="269240">
              <a:lnSpc>
                <a:spcPct val="115000"/>
              </a:lnSpc>
              <a:spcAft>
                <a:spcPts val="1000"/>
              </a:spcAft>
            </a:pPr>
            <a:r>
              <a:rPr lang="en-US" dirty="0">
                <a:ea typeface="Calibri"/>
                <a:cs typeface="Arial"/>
              </a:rPr>
              <a:t> </a:t>
            </a:r>
            <a:endParaRPr lang="en-US" sz="2400" dirty="0">
              <a:ea typeface="Calibri"/>
              <a:cs typeface="Arial"/>
            </a:endParaRPr>
          </a:p>
          <a:p>
            <a:r>
              <a:rPr lang="ar-IQ" dirty="0">
                <a:ea typeface="Calibri"/>
              </a:rPr>
              <a:t>الفصول ,وبناء على دراسة العالم الفرنسي  ( الين </a:t>
            </a:r>
            <a:r>
              <a:rPr lang="ar-IQ" dirty="0" err="1">
                <a:ea typeface="Calibri"/>
              </a:rPr>
              <a:t>رينبرج</a:t>
            </a:r>
            <a:r>
              <a:rPr lang="ar-IQ" dirty="0">
                <a:ea typeface="Calibri"/>
              </a:rPr>
              <a:t> ) ظهر ان فصل الخريف افضل فصول السنة حيث يصل الرجال الى اقصى مستوى للنشاط الجنسي خلال هذا الفصل .</a:t>
            </a:r>
            <a:endParaRPr lang="ar-IQ" dirty="0"/>
          </a:p>
        </p:txBody>
      </p:sp>
    </p:spTree>
    <p:extLst>
      <p:ext uri="{BB962C8B-B14F-4D97-AF65-F5344CB8AC3E}">
        <p14:creationId xmlns:p14="http://schemas.microsoft.com/office/powerpoint/2010/main" val="3981452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lnSpc>
                <a:spcPct val="115000"/>
              </a:lnSpc>
              <a:spcAft>
                <a:spcPts val="1000"/>
              </a:spcAft>
              <a:buFont typeface="+mj-lt"/>
              <a:buAutoNum type="arabicPeriod"/>
            </a:pPr>
            <a:r>
              <a:rPr lang="ar-IQ" b="1" dirty="0">
                <a:ea typeface="Calibri"/>
              </a:rPr>
              <a:t>الايقاع الحيوي لعدة سنوات : </a:t>
            </a:r>
            <a:r>
              <a:rPr lang="ar-IQ" dirty="0">
                <a:ea typeface="Calibri"/>
              </a:rPr>
              <a:t>هناك العديد من الظواهر البيولوجية في الحياة تظهر كل عدة سنوات , فمعدل النمو لدى الاولاد يزداد </a:t>
            </a:r>
            <a:r>
              <a:rPr lang="ar-IQ" dirty="0" smtClean="0">
                <a:ea typeface="Calibri"/>
              </a:rPr>
              <a:t>اعتبارا </a:t>
            </a:r>
            <a:r>
              <a:rPr lang="ar-IQ" dirty="0">
                <a:ea typeface="Calibri"/>
              </a:rPr>
              <a:t>من سن عشر سنوات بشكل ايقاعي واضح  كل 3 سنوات وللبنات كل 2 سنة .كما ان الايقاع النفسي يظهر في شكل موجات تتميز بزيادة الاتجاه الى الحياة الروحانية في اعمار  6-7-12-13-18-19-25 كما تبين ان ظهور الامراض ايضا يأخذ شكلا ايقاعيا كل ثلاث </a:t>
            </a:r>
            <a:r>
              <a:rPr lang="ar-IQ" dirty="0" smtClean="0">
                <a:ea typeface="Calibri"/>
              </a:rPr>
              <a:t>سنوات واربع </a:t>
            </a:r>
            <a:r>
              <a:rPr lang="ar-IQ" dirty="0">
                <a:ea typeface="Calibri"/>
              </a:rPr>
              <a:t>وسبع وثلاثة </a:t>
            </a:r>
            <a:r>
              <a:rPr lang="ar-IQ" dirty="0" smtClean="0">
                <a:ea typeface="Calibri"/>
              </a:rPr>
              <a:t>عشر سنة .</a:t>
            </a:r>
            <a:endParaRPr lang="en-US" sz="2400" dirty="0" smtClean="0">
              <a:ea typeface="Calibri"/>
              <a:cs typeface="Arial"/>
            </a:endParaRPr>
          </a:p>
          <a:p>
            <a:pPr marL="269240">
              <a:lnSpc>
                <a:spcPct val="115000"/>
              </a:lnSpc>
              <a:spcAft>
                <a:spcPts val="1000"/>
              </a:spcAft>
            </a:pPr>
            <a:endParaRPr lang="ar-IQ" sz="1800" dirty="0" smtClean="0">
              <a:ea typeface="Calibri"/>
            </a:endParaRPr>
          </a:p>
          <a:p>
            <a:pPr marL="0" indent="0">
              <a:lnSpc>
                <a:spcPct val="115000"/>
              </a:lnSpc>
              <a:spcAft>
                <a:spcPts val="1000"/>
              </a:spcAft>
              <a:buNone/>
            </a:pPr>
            <a:r>
              <a:rPr lang="ar-IQ" sz="1800" dirty="0" smtClean="0">
                <a:ea typeface="Calibri"/>
              </a:rPr>
              <a:t> </a:t>
            </a:r>
            <a:endParaRPr lang="en-US" sz="2400" dirty="0">
              <a:ea typeface="Calibri"/>
              <a:cs typeface="Arial"/>
            </a:endParaRPr>
          </a:p>
          <a:p>
            <a:endParaRPr lang="ar-IQ" dirty="0"/>
          </a:p>
        </p:txBody>
      </p:sp>
    </p:spTree>
    <p:extLst>
      <p:ext uri="{BB962C8B-B14F-4D97-AF65-F5344CB8AC3E}">
        <p14:creationId xmlns:p14="http://schemas.microsoft.com/office/powerpoint/2010/main" val="290483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269240">
              <a:lnSpc>
                <a:spcPct val="115000"/>
              </a:lnSpc>
              <a:spcAft>
                <a:spcPts val="1000"/>
              </a:spcAft>
            </a:pPr>
            <a:r>
              <a:rPr lang="ar-SA" b="1" dirty="0">
                <a:ea typeface="Calibri"/>
              </a:rPr>
              <a:t>الايقاع الحيوي</a:t>
            </a:r>
            <a:endParaRPr lang="en-US" sz="2400" dirty="0">
              <a:ea typeface="Calibri"/>
              <a:cs typeface="Arial"/>
            </a:endParaRPr>
          </a:p>
          <a:p>
            <a:r>
              <a:rPr lang="ar-IQ" dirty="0">
                <a:ea typeface="Calibri"/>
              </a:rPr>
              <a:t>مفهوم الايقاع الحيوي : من المتعارف ان العمل او الاداء الذي يقوم به الفرد </a:t>
            </a:r>
            <a:r>
              <a:rPr lang="ar-IQ" dirty="0" err="1" smtClean="0">
                <a:ea typeface="Calibri"/>
              </a:rPr>
              <a:t>لايكون</a:t>
            </a:r>
            <a:r>
              <a:rPr lang="ar-IQ" dirty="0" smtClean="0">
                <a:ea typeface="Calibri"/>
              </a:rPr>
              <a:t> </a:t>
            </a:r>
            <a:r>
              <a:rPr lang="ar-IQ" dirty="0">
                <a:ea typeface="Calibri"/>
              </a:rPr>
              <a:t>بوتيرة واحدة خلال ال (24 ساعة)ويكون الاداء افضل في ساعات محددة </a:t>
            </a:r>
            <a:r>
              <a:rPr lang="ar-IQ" dirty="0" err="1">
                <a:ea typeface="Calibri"/>
              </a:rPr>
              <a:t>مابين</a:t>
            </a:r>
            <a:r>
              <a:rPr lang="ar-IQ" dirty="0">
                <a:ea typeface="Calibri"/>
              </a:rPr>
              <a:t> الارتفاع والانخفاض , بمعنى اخر ان الانسان </a:t>
            </a:r>
            <a:r>
              <a:rPr lang="ar-IQ" dirty="0" err="1">
                <a:ea typeface="Calibri"/>
              </a:rPr>
              <a:t>لايمكن</a:t>
            </a:r>
            <a:r>
              <a:rPr lang="ar-IQ" dirty="0">
                <a:ea typeface="Calibri"/>
              </a:rPr>
              <a:t> ان يكون مستعدا </a:t>
            </a:r>
            <a:r>
              <a:rPr lang="ar-IQ" dirty="0" err="1">
                <a:ea typeface="Calibri"/>
              </a:rPr>
              <a:t>للاداء</a:t>
            </a:r>
            <a:r>
              <a:rPr lang="ar-IQ" dirty="0">
                <a:ea typeface="Calibri"/>
              </a:rPr>
              <a:t> او العمل الجيد في كل </a:t>
            </a:r>
            <a:r>
              <a:rPr lang="ar-IQ" dirty="0" err="1">
                <a:ea typeface="Calibri"/>
              </a:rPr>
              <a:t>لحضة</a:t>
            </a:r>
            <a:r>
              <a:rPr lang="ar-IQ" dirty="0">
                <a:ea typeface="Calibri"/>
              </a:rPr>
              <a:t> ومن هنا نستدل على ان النشاط يدخل ضمن فترة يرتفع فيها الاداء مرة وينخفض مرة اخرى ويعتاد المتعلم او اللاعب على اوقات معينة وثابتة خلال اليوم لاسيما اوقات التعلم الحركي او التدريب الرياضي واوقات الراحة والطعام فضلا عن اوقات النوم , وبسبب تكيف المتعلم او اللاعب مع هذا الاوقات وتكرارها لعدة ايام تنسجم وتنظم اجهزة الجسم وعملها  مع هذه الاوقات التي تعود عليها وبالتالي يكون المتعلم او اللاعب في احسن حالاته البدنية في </a:t>
            </a:r>
            <a:r>
              <a:rPr lang="ar-IQ" dirty="0" err="1">
                <a:ea typeface="Calibri"/>
              </a:rPr>
              <a:t>لحضات</a:t>
            </a:r>
            <a:r>
              <a:rPr lang="ar-IQ" dirty="0">
                <a:ea typeface="Calibri"/>
              </a:rPr>
              <a:t> التعلم او التدريب . وعليه ان </a:t>
            </a:r>
            <a:r>
              <a:rPr lang="ar-IQ" dirty="0" err="1">
                <a:ea typeface="Calibri"/>
              </a:rPr>
              <a:t>اياختلاف</a:t>
            </a:r>
            <a:r>
              <a:rPr lang="ar-IQ" dirty="0">
                <a:ea typeface="Calibri"/>
              </a:rPr>
              <a:t> في اوقات التعلم او التدريب يؤثر سلبا في ادائه , وهذا </a:t>
            </a:r>
            <a:r>
              <a:rPr lang="ar-IQ" dirty="0" err="1">
                <a:ea typeface="Calibri"/>
              </a:rPr>
              <a:t>مانجده</a:t>
            </a:r>
            <a:r>
              <a:rPr lang="ar-IQ" dirty="0">
                <a:ea typeface="Calibri"/>
              </a:rPr>
              <a:t> عند اشتراكه في المنافسات الحقيقة </a:t>
            </a:r>
            <a:endParaRPr lang="ar-IQ" dirty="0"/>
          </a:p>
        </p:txBody>
      </p:sp>
    </p:spTree>
    <p:extLst>
      <p:ext uri="{BB962C8B-B14F-4D97-AF65-F5344CB8AC3E}">
        <p14:creationId xmlns:p14="http://schemas.microsoft.com/office/powerpoint/2010/main" val="139762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r"/>
            <a:r>
              <a:rPr lang="ar-IQ" sz="2400" dirty="0">
                <a:ea typeface="Calibri"/>
                <a:cs typeface="Arial"/>
              </a:rPr>
              <a:t>. </a:t>
            </a:r>
            <a:r>
              <a:rPr lang="ar-IQ" sz="2400" dirty="0" err="1">
                <a:ea typeface="Calibri"/>
                <a:cs typeface="Arial"/>
              </a:rPr>
              <a:t>ولايقتصر</a:t>
            </a:r>
            <a:r>
              <a:rPr lang="ar-IQ" sz="2400" dirty="0">
                <a:ea typeface="Calibri"/>
                <a:cs typeface="Arial"/>
              </a:rPr>
              <a:t> الايقاع الحيوي على مجرد تغيرات في مستوى كفاءة اجهزة الجسم على مدار اليوم الكامل (24 ساعة ) فقط بل تمتد لتشمل فترات زمنية وقد تطول او تقصر ,فهناك الايقاع الاسبوعي على مدار اسبوع , وهناك الايقاع الحيوي الشهري على مدار شهر ,ولعل اكبر مثال على ذاك اختلاف كفاءة الجسم الفسيولوجية لدى الاناث البالغات التي ترتبط ارتباط كبير في الدورة الشهرية ( ايقاع حيوي شهري ) كما قد يمتد الايقاع الحيوي لمدة سنه كاملة </a:t>
            </a:r>
            <a:r>
              <a:rPr lang="ar-IQ" sz="2400" dirty="0" err="1">
                <a:ea typeface="Calibri"/>
                <a:cs typeface="Arial"/>
              </a:rPr>
              <a:t>ولايقتصر</a:t>
            </a:r>
            <a:r>
              <a:rPr lang="ar-IQ" sz="2400" dirty="0">
                <a:ea typeface="Calibri"/>
                <a:cs typeface="Arial"/>
              </a:rPr>
              <a:t> مفهوم الايقاع الحيوي على مجرد التغيرات الحادثة في الوظائف الفسيولوجية للفرد فقط , بل يمتد ليشمل الجوانب النفسية والجوانب الانفعالية اذا يشمل كافة التكوينات البيولوجية والنفسية والاجتماعية .وتشمل الايقاعات الحيوية اكثر من 400 من وضائف الجسم ويعد الايقاع الحيوي لحرارة الجسم من اهم الوظائف التي يهتم بدراستها العلماء اذ تكون اقل انخفاضا في الصباح ثم ترتفع حتى تصل الى اقصى درجة لها في الساعة السادسة مساءا . كما يظهر عمل ايقاع عمل الكلى  خلال مدة ال 24 ساعة </a:t>
            </a:r>
            <a:r>
              <a:rPr lang="ar-IQ" sz="2400" dirty="0" err="1">
                <a:ea typeface="Calibri"/>
                <a:cs typeface="Arial"/>
              </a:rPr>
              <a:t>ستظر</a:t>
            </a:r>
            <a:r>
              <a:rPr lang="ar-IQ" sz="2400" dirty="0">
                <a:ea typeface="Calibri"/>
                <a:cs typeface="Arial"/>
              </a:rPr>
              <a:t> انها اكثر نشاط خلال الساعات الاولى من الصباح  .</a:t>
            </a:r>
            <a:endParaRPr lang="ar-IQ" sz="2400" dirty="0"/>
          </a:p>
        </p:txBody>
      </p:sp>
    </p:spTree>
    <p:extLst>
      <p:ext uri="{BB962C8B-B14F-4D97-AF65-F5344CB8AC3E}">
        <p14:creationId xmlns:p14="http://schemas.microsoft.com/office/powerpoint/2010/main" val="242347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269240">
              <a:lnSpc>
                <a:spcPct val="115000"/>
              </a:lnSpc>
              <a:spcAft>
                <a:spcPts val="1000"/>
              </a:spcAft>
            </a:pPr>
            <a:r>
              <a:rPr lang="ar-IQ" b="1" dirty="0">
                <a:ea typeface="Calibri"/>
              </a:rPr>
              <a:t>نشأة الايقاع الحيوي</a:t>
            </a:r>
            <a:endParaRPr lang="en-US" sz="2400" dirty="0">
              <a:ea typeface="Calibri"/>
              <a:cs typeface="Arial"/>
            </a:endParaRPr>
          </a:p>
          <a:p>
            <a:r>
              <a:rPr lang="ar-IQ" b="1" dirty="0">
                <a:ea typeface="Calibri"/>
              </a:rPr>
              <a:t>او</a:t>
            </a:r>
            <a:r>
              <a:rPr lang="ar-IQ" dirty="0">
                <a:ea typeface="Calibri"/>
              </a:rPr>
              <a:t>ل من استعمل مصطلح الايقاع الحيوي هم اليونانيون القدماء ,وهذا المصطلح يتكون من مصلحين هما (</a:t>
            </a:r>
            <a:r>
              <a:rPr lang="en-US" dirty="0">
                <a:ea typeface="Calibri"/>
                <a:cs typeface="Arial"/>
              </a:rPr>
              <a:t>bio</a:t>
            </a:r>
            <a:r>
              <a:rPr lang="ar-IQ" dirty="0">
                <a:ea typeface="Calibri"/>
              </a:rPr>
              <a:t>)وتعني الحياة وكلمة (</a:t>
            </a:r>
            <a:r>
              <a:rPr lang="en-US" dirty="0">
                <a:ea typeface="Calibri"/>
                <a:cs typeface="Arial"/>
              </a:rPr>
              <a:t>rhythm</a:t>
            </a:r>
            <a:r>
              <a:rPr lang="ar-IQ" dirty="0">
                <a:ea typeface="Calibri"/>
              </a:rPr>
              <a:t>) وتعني التكرار الدوري ,اما رواد </a:t>
            </a:r>
            <a:r>
              <a:rPr lang="ar-IQ" dirty="0" err="1">
                <a:ea typeface="Calibri"/>
              </a:rPr>
              <a:t>نضرية</a:t>
            </a:r>
            <a:r>
              <a:rPr lang="ar-IQ" dirty="0">
                <a:ea typeface="Calibri"/>
              </a:rPr>
              <a:t> الايقاع الحيوي لهم الفضل في التعرف على الكثير من اساسيات هذه النظرية والى النتائج التي </a:t>
            </a:r>
            <a:r>
              <a:rPr lang="ar-IQ" dirty="0" err="1">
                <a:ea typeface="Calibri"/>
              </a:rPr>
              <a:t>توصلو</a:t>
            </a:r>
            <a:r>
              <a:rPr lang="ar-IQ" dirty="0">
                <a:ea typeface="Calibri"/>
              </a:rPr>
              <a:t> اليها  فهم العلماء ( فليس , سبودا و </a:t>
            </a:r>
            <a:r>
              <a:rPr lang="ar-IQ" dirty="0" err="1">
                <a:ea typeface="Calibri"/>
              </a:rPr>
              <a:t>تلتشر</a:t>
            </a:r>
            <a:r>
              <a:rPr lang="ar-IQ" dirty="0">
                <a:ea typeface="Calibri"/>
              </a:rPr>
              <a:t> و  تومان ) ففي بداية القرن العشرين توصل العالم الالماني (فيلس ) الى اكتشاف بأن الانسان يخضع لدورات حيوية متباينة , وان هناك تناوبا ثابتا ومستمر لبعض الامراض اي انها تتكرر في الحدوث كل (23) يوم وفي بعض الاحيان كل (28) يوم كالربو على سبيل المثال ,وانطلاقا من هذه المعطيات توصل الى حقيقة مفاداها بأن حالة الانسان البدنية والانفعالية تخضع لدورتين مختلفتين الاولى تكرر كل (23) يوما  وتتحكم بصفات في صفات القوة والمثابرة وقوة التحمل </a:t>
            </a:r>
            <a:endParaRPr lang="ar-IQ" dirty="0"/>
          </a:p>
        </p:txBody>
      </p:sp>
    </p:spTree>
    <p:extLst>
      <p:ext uri="{BB962C8B-B14F-4D97-AF65-F5344CB8AC3E}">
        <p14:creationId xmlns:p14="http://schemas.microsoft.com/office/powerpoint/2010/main" val="2955204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269240">
              <a:lnSpc>
                <a:spcPct val="115000"/>
              </a:lnSpc>
              <a:spcAft>
                <a:spcPts val="1000"/>
              </a:spcAft>
            </a:pPr>
            <a:r>
              <a:rPr lang="ar-IQ" dirty="0">
                <a:ea typeface="Calibri"/>
              </a:rPr>
              <a:t>والاقدام وتسمى بالدورة البدنية , والاخرى تكرر كل (28) يوما وتتجسد في صفات العطفة والمشاعر والحب والقدرة على الحدس وتسمى الدورة الانفعالية .</a:t>
            </a:r>
            <a:endParaRPr lang="en-US" sz="2400" dirty="0">
              <a:ea typeface="Calibri"/>
              <a:cs typeface="Arial"/>
            </a:endParaRPr>
          </a:p>
          <a:p>
            <a:pPr marL="269240">
              <a:lnSpc>
                <a:spcPct val="115000"/>
              </a:lnSpc>
              <a:spcAft>
                <a:spcPts val="1000"/>
              </a:spcAft>
            </a:pPr>
            <a:r>
              <a:rPr lang="ar-IQ" b="1" dirty="0">
                <a:ea typeface="Calibri"/>
              </a:rPr>
              <a:t>تعريفات الايقاع الحيوي</a:t>
            </a:r>
            <a:r>
              <a:rPr lang="ar-IQ" dirty="0">
                <a:ea typeface="Calibri"/>
              </a:rPr>
              <a:t> :</a:t>
            </a:r>
            <a:endParaRPr lang="en-US" sz="2400" dirty="0">
              <a:ea typeface="Calibri"/>
              <a:cs typeface="Arial"/>
            </a:endParaRPr>
          </a:p>
          <a:p>
            <a:pPr marL="269240">
              <a:lnSpc>
                <a:spcPct val="115000"/>
              </a:lnSpc>
              <a:spcAft>
                <a:spcPts val="1000"/>
              </a:spcAft>
            </a:pPr>
            <a:r>
              <a:rPr lang="ar-IQ" dirty="0">
                <a:ea typeface="Calibri"/>
              </a:rPr>
              <a:t>-</a:t>
            </a:r>
            <a:r>
              <a:rPr lang="ar-IQ" u="sng" dirty="0">
                <a:ea typeface="Calibri"/>
              </a:rPr>
              <a:t>هو نظام تعاقب وتكرار وتوافق الحركة الوظيفية للإنسان </a:t>
            </a:r>
            <a:r>
              <a:rPr lang="ar-IQ" dirty="0">
                <a:ea typeface="Calibri"/>
              </a:rPr>
              <a:t>.</a:t>
            </a:r>
            <a:endParaRPr lang="en-US" sz="2400" dirty="0">
              <a:ea typeface="Calibri"/>
              <a:cs typeface="Arial"/>
            </a:endParaRPr>
          </a:p>
          <a:p>
            <a:pPr marL="269240">
              <a:lnSpc>
                <a:spcPct val="115000"/>
              </a:lnSpc>
              <a:spcAft>
                <a:spcPts val="1000"/>
              </a:spcAft>
            </a:pPr>
            <a:r>
              <a:rPr lang="ar-IQ" u="sng" dirty="0">
                <a:ea typeface="Calibri"/>
              </a:rPr>
              <a:t>- هو تلك التغيرات الحادثة في الحالة البدنية والانفعالية والعقلية للفرد والتي ترتبط بمرحلة النشاط الحيوي وتغيرات الوسط الداخلي والخارجي المحيط به </a:t>
            </a:r>
            <a:r>
              <a:rPr lang="ar-IQ" dirty="0">
                <a:ea typeface="Calibri"/>
              </a:rPr>
              <a:t>.</a:t>
            </a:r>
            <a:endParaRPr lang="en-US" sz="2400" dirty="0">
              <a:ea typeface="Calibri"/>
              <a:cs typeface="Arial"/>
            </a:endParaRPr>
          </a:p>
          <a:p>
            <a:pPr marL="269240">
              <a:lnSpc>
                <a:spcPct val="115000"/>
              </a:lnSpc>
              <a:spcAft>
                <a:spcPts val="1000"/>
              </a:spcAft>
            </a:pPr>
            <a:r>
              <a:rPr lang="ar-IQ" dirty="0">
                <a:ea typeface="Calibri"/>
              </a:rPr>
              <a:t>- هو ردة الفعل الحيوي المتكرر للدورات الانفعالية والبدنية والعقلية والحدسية والتي تظهر لدى الانسان نتيجة للمؤثرات البيئية المحيطة .</a:t>
            </a:r>
            <a:endParaRPr lang="en-US" sz="2400" dirty="0">
              <a:ea typeface="Calibri"/>
              <a:cs typeface="Arial"/>
            </a:endParaRPr>
          </a:p>
          <a:p>
            <a:pPr marL="269240">
              <a:lnSpc>
                <a:spcPct val="115000"/>
              </a:lnSpc>
              <a:spcAft>
                <a:spcPts val="1000"/>
              </a:spcAft>
            </a:pPr>
            <a:r>
              <a:rPr lang="ar-IQ" u="sng" dirty="0">
                <a:ea typeface="Calibri"/>
              </a:rPr>
              <a:t>- هو التغيرات الحيوية المنتظمة ذات المدى القريب والبعيد والتي تزيد خلالها النشاط البدني والفعلي والانفعالي عند الانسان .</a:t>
            </a:r>
            <a:endParaRPr lang="en-US" sz="2400" u="sng" dirty="0">
              <a:ea typeface="Calibri"/>
              <a:cs typeface="Arial"/>
            </a:endParaRPr>
          </a:p>
          <a:p>
            <a:endParaRPr lang="ar-IQ" dirty="0"/>
          </a:p>
        </p:txBody>
      </p:sp>
    </p:spTree>
    <p:extLst>
      <p:ext uri="{BB962C8B-B14F-4D97-AF65-F5344CB8AC3E}">
        <p14:creationId xmlns:p14="http://schemas.microsoft.com/office/powerpoint/2010/main" val="4167418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269240">
              <a:lnSpc>
                <a:spcPct val="115000"/>
              </a:lnSpc>
              <a:spcAft>
                <a:spcPts val="1000"/>
              </a:spcAft>
            </a:pPr>
            <a:r>
              <a:rPr lang="ar-IQ" b="1" dirty="0">
                <a:ea typeface="Calibri"/>
              </a:rPr>
              <a:t>اعتبارات الاهتمام بالإيقاع الحيوي</a:t>
            </a:r>
            <a:endParaRPr lang="en-US" sz="2400" dirty="0">
              <a:ea typeface="Calibri"/>
              <a:cs typeface="Arial"/>
            </a:endParaRPr>
          </a:p>
          <a:p>
            <a:pPr lvl="0">
              <a:lnSpc>
                <a:spcPct val="115000"/>
              </a:lnSpc>
              <a:buSzPts val="1400"/>
              <a:buFont typeface="+mj-lt"/>
              <a:buAutoNum type="arabicPeriod"/>
            </a:pPr>
            <a:r>
              <a:rPr lang="ar-IQ" dirty="0">
                <a:ea typeface="Calibri"/>
              </a:rPr>
              <a:t>زيادة حدود اليوم الواحد بسبب السهر لمدة طويلة من اليوم لمشاهدة التلفاز والسهرات الفنية كل هذه </a:t>
            </a:r>
            <a:r>
              <a:rPr lang="ar-IQ" dirty="0" err="1">
                <a:ea typeface="Calibri"/>
              </a:rPr>
              <a:t>تؤثرفي</a:t>
            </a:r>
            <a:r>
              <a:rPr lang="ar-IQ" dirty="0">
                <a:ea typeface="Calibri"/>
              </a:rPr>
              <a:t> الايقاعات الجسم الحيوية .</a:t>
            </a:r>
            <a:endParaRPr lang="en-US" sz="2400" dirty="0">
              <a:ea typeface="Calibri"/>
              <a:cs typeface="Arial"/>
            </a:endParaRPr>
          </a:p>
          <a:p>
            <a:pPr lvl="0">
              <a:lnSpc>
                <a:spcPct val="115000"/>
              </a:lnSpc>
              <a:buSzPts val="1400"/>
              <a:buFont typeface="+mj-lt"/>
              <a:buAutoNum type="arabicPeriod"/>
            </a:pPr>
            <a:r>
              <a:rPr lang="ar-IQ" dirty="0">
                <a:ea typeface="Calibri"/>
              </a:rPr>
              <a:t>من مميزات العصر الحديث هو زيادة اوقات العمل نهارا وليلا مما ادى الى قلة اوقات الراحة وزيادة الاجهاد مما يؤثر على الايقاع الحيوي ز</a:t>
            </a:r>
            <a:endParaRPr lang="en-US" sz="2400" dirty="0">
              <a:ea typeface="Calibri"/>
              <a:cs typeface="Arial"/>
            </a:endParaRPr>
          </a:p>
          <a:p>
            <a:pPr lvl="0">
              <a:lnSpc>
                <a:spcPct val="115000"/>
              </a:lnSpc>
              <a:buSzPts val="1400"/>
              <a:buFont typeface="+mj-lt"/>
              <a:buAutoNum type="arabicPeriod"/>
            </a:pPr>
            <a:r>
              <a:rPr lang="ar-IQ" dirty="0">
                <a:ea typeface="Calibri"/>
              </a:rPr>
              <a:t>للتأثيرات البيئة السلبية في الصحة كأمراض الجهاز الدوري والجهاز التنفسي والعصبي </a:t>
            </a:r>
            <a:r>
              <a:rPr lang="ar-IQ" dirty="0" err="1">
                <a:ea typeface="Calibri"/>
              </a:rPr>
              <a:t>تاثيرها</a:t>
            </a:r>
            <a:r>
              <a:rPr lang="ar-IQ" dirty="0">
                <a:ea typeface="Calibri"/>
              </a:rPr>
              <a:t> في الايقاع الحيوي .</a:t>
            </a:r>
            <a:endParaRPr lang="en-US" sz="2400" dirty="0">
              <a:ea typeface="Calibri"/>
              <a:cs typeface="Arial"/>
            </a:endParaRPr>
          </a:p>
          <a:p>
            <a:pPr lvl="0">
              <a:lnSpc>
                <a:spcPct val="115000"/>
              </a:lnSpc>
              <a:spcAft>
                <a:spcPts val="1000"/>
              </a:spcAft>
              <a:buSzPts val="1400"/>
              <a:buFont typeface="+mj-lt"/>
              <a:buAutoNum type="arabicPeriod"/>
            </a:pPr>
            <a:r>
              <a:rPr lang="ar-IQ" dirty="0">
                <a:ea typeface="Calibri"/>
              </a:rPr>
              <a:t>العبء الدراسي الذي يقع على كاهل المتعلم من اجل التحصيل العلمي والذي قد يستمر </a:t>
            </a:r>
            <a:r>
              <a:rPr lang="ar-IQ" dirty="0" err="1">
                <a:ea typeface="Calibri"/>
              </a:rPr>
              <a:t>لاوقات</a:t>
            </a:r>
            <a:r>
              <a:rPr lang="ar-IQ" dirty="0">
                <a:ea typeface="Calibri"/>
              </a:rPr>
              <a:t> طويلة خلال اليوم الكامل وينعكس هذا على دورات الايقاع الحيوي .</a:t>
            </a:r>
            <a:endParaRPr lang="en-US" sz="2400" dirty="0">
              <a:ea typeface="Calibri"/>
              <a:cs typeface="Arial"/>
            </a:endParaRPr>
          </a:p>
          <a:p>
            <a:endParaRPr lang="ar-IQ" dirty="0"/>
          </a:p>
        </p:txBody>
      </p:sp>
    </p:spTree>
    <p:extLst>
      <p:ext uri="{BB962C8B-B14F-4D97-AF65-F5344CB8AC3E}">
        <p14:creationId xmlns:p14="http://schemas.microsoft.com/office/powerpoint/2010/main" val="319855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pPr marL="269240">
              <a:lnSpc>
                <a:spcPct val="115000"/>
              </a:lnSpc>
              <a:spcAft>
                <a:spcPts val="1000"/>
              </a:spcAft>
            </a:pPr>
            <a:r>
              <a:rPr lang="ar-IQ" b="1" dirty="0">
                <a:ea typeface="Calibri"/>
              </a:rPr>
              <a:t>المبادئ الاساسية لتنظيم الايقاع الحيوي :</a:t>
            </a:r>
            <a:endParaRPr lang="en-US" sz="2400" dirty="0">
              <a:ea typeface="Calibri"/>
              <a:cs typeface="Arial"/>
            </a:endParaRPr>
          </a:p>
          <a:p>
            <a:pPr lvl="0">
              <a:lnSpc>
                <a:spcPct val="115000"/>
              </a:lnSpc>
              <a:buSzPts val="1400"/>
              <a:buFont typeface="+mj-lt"/>
              <a:buAutoNum type="arabicPeriod"/>
            </a:pPr>
            <a:r>
              <a:rPr lang="ar-IQ" dirty="0">
                <a:ea typeface="Calibri"/>
              </a:rPr>
              <a:t>اتباع نظام ثابت لا وقات الانشطة في اليوم الوحد</a:t>
            </a:r>
            <a:endParaRPr lang="en-US" sz="2400" dirty="0">
              <a:ea typeface="Calibri"/>
              <a:cs typeface="Arial"/>
            </a:endParaRPr>
          </a:p>
          <a:p>
            <a:pPr lvl="0">
              <a:lnSpc>
                <a:spcPct val="115000"/>
              </a:lnSpc>
              <a:buSzPts val="1400"/>
              <a:buFont typeface="+mj-lt"/>
              <a:buAutoNum type="arabicPeriod"/>
            </a:pPr>
            <a:r>
              <a:rPr lang="ar-IQ" dirty="0">
                <a:ea typeface="Calibri"/>
              </a:rPr>
              <a:t>عدم تغيير نظام العمل والراحة والنوم واليقظة .</a:t>
            </a:r>
            <a:endParaRPr lang="en-US" sz="2400" dirty="0">
              <a:ea typeface="Calibri"/>
              <a:cs typeface="Arial"/>
            </a:endParaRPr>
          </a:p>
          <a:p>
            <a:pPr lvl="0">
              <a:lnSpc>
                <a:spcPct val="115000"/>
              </a:lnSpc>
              <a:spcAft>
                <a:spcPts val="1000"/>
              </a:spcAft>
              <a:buSzPts val="1400"/>
              <a:buFont typeface="+mj-lt"/>
              <a:buAutoNum type="arabicPeriod"/>
            </a:pPr>
            <a:r>
              <a:rPr lang="ar-IQ" dirty="0">
                <a:ea typeface="Calibri"/>
              </a:rPr>
              <a:t>عدم تغير السلوك المعتاد قبل النوم .</a:t>
            </a:r>
            <a:endParaRPr lang="en-US" sz="2400" dirty="0">
              <a:ea typeface="Calibri"/>
              <a:cs typeface="Arial"/>
            </a:endParaRPr>
          </a:p>
          <a:p>
            <a:pPr marL="269240">
              <a:lnSpc>
                <a:spcPct val="115000"/>
              </a:lnSpc>
              <a:spcAft>
                <a:spcPts val="1000"/>
              </a:spcAft>
            </a:pPr>
            <a:r>
              <a:rPr lang="ar-IQ" b="1" dirty="0">
                <a:ea typeface="Calibri"/>
              </a:rPr>
              <a:t>انواع الايقاع الحيوي   :</a:t>
            </a:r>
            <a:endParaRPr lang="en-US" sz="2400" dirty="0">
              <a:ea typeface="Calibri"/>
              <a:cs typeface="Arial"/>
            </a:endParaRPr>
          </a:p>
          <a:p>
            <a:pPr marL="269240">
              <a:lnSpc>
                <a:spcPct val="115000"/>
              </a:lnSpc>
              <a:spcAft>
                <a:spcPts val="1000"/>
              </a:spcAft>
            </a:pPr>
            <a:r>
              <a:rPr lang="ar-IQ" dirty="0">
                <a:ea typeface="Calibri"/>
              </a:rPr>
              <a:t>للإيقاع الحيوي دور كبير في عمل الاجهزة الداخلية الحيوية للجسم . ويكون على نوعين :</a:t>
            </a:r>
            <a:endParaRPr lang="en-US" sz="2400" dirty="0">
              <a:ea typeface="Calibri"/>
              <a:cs typeface="Arial"/>
            </a:endParaRPr>
          </a:p>
          <a:p>
            <a:pPr lvl="0">
              <a:lnSpc>
                <a:spcPct val="115000"/>
              </a:lnSpc>
              <a:buFont typeface="+mj-lt"/>
              <a:buAutoNum type="arabicPeriod"/>
            </a:pPr>
            <a:r>
              <a:rPr lang="ar-IQ" dirty="0">
                <a:ea typeface="Calibri"/>
              </a:rPr>
              <a:t>الايقاع الحيوي الداخلي : ان الايقاع الحيوي اليومي يغير حوالي (50) وظيفة فسيولوجية </a:t>
            </a:r>
            <a:r>
              <a:rPr lang="ar-IQ" dirty="0" err="1">
                <a:ea typeface="Calibri"/>
              </a:rPr>
              <a:t>لاجهزة</a:t>
            </a:r>
            <a:r>
              <a:rPr lang="ar-IQ" dirty="0">
                <a:ea typeface="Calibri"/>
              </a:rPr>
              <a:t> جسم الانسان الداخلية وان لكل وظيفة ايقاع خاصا بها وهو ما يطلق علية الايقاع الحيوي الداخلي .</a:t>
            </a:r>
            <a:endParaRPr lang="en-US" sz="2400" dirty="0">
              <a:ea typeface="Calibri"/>
              <a:cs typeface="Arial"/>
            </a:endParaRPr>
          </a:p>
          <a:p>
            <a:pPr lvl="0">
              <a:lnSpc>
                <a:spcPct val="115000"/>
              </a:lnSpc>
              <a:spcAft>
                <a:spcPts val="1000"/>
              </a:spcAft>
              <a:buFont typeface="+mj-lt"/>
              <a:buAutoNum type="arabicPeriod"/>
            </a:pPr>
            <a:r>
              <a:rPr lang="ar-IQ" dirty="0">
                <a:ea typeface="Calibri"/>
              </a:rPr>
              <a:t>الايقاع الحيوي الخارجي : هو الايقاع الذي يكون مرتبطا بفعاليات الظواهر الطبيعية مثل دوران الارض حول محورها ودورانها حول الشمس ودوران القمر حول الارض.</a:t>
            </a:r>
            <a:endParaRPr lang="en-US" sz="2400" dirty="0">
              <a:ea typeface="Calibri"/>
              <a:cs typeface="Arial"/>
            </a:endParaRPr>
          </a:p>
          <a:p>
            <a:endParaRPr lang="ar-IQ" dirty="0"/>
          </a:p>
        </p:txBody>
      </p:sp>
    </p:spTree>
    <p:extLst>
      <p:ext uri="{BB962C8B-B14F-4D97-AF65-F5344CB8AC3E}">
        <p14:creationId xmlns:p14="http://schemas.microsoft.com/office/powerpoint/2010/main" val="4196422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style>
          <a:lnRef idx="2">
            <a:schemeClr val="accent1">
              <a:shade val="50000"/>
            </a:schemeClr>
          </a:lnRef>
          <a:fillRef idx="1">
            <a:schemeClr val="accent1"/>
          </a:fillRef>
          <a:effectRef idx="0">
            <a:schemeClr val="accent1"/>
          </a:effectRef>
          <a:fontRef idx="minor">
            <a:schemeClr val="lt1"/>
          </a:fontRef>
        </p:style>
        <p:txBody>
          <a:bodyPr/>
          <a:lstStyle/>
          <a:p>
            <a:pPr marL="269240">
              <a:lnSpc>
                <a:spcPct val="115000"/>
              </a:lnSpc>
              <a:spcAft>
                <a:spcPts val="1000"/>
              </a:spcAft>
            </a:pPr>
            <a:r>
              <a:rPr lang="ar-IQ" b="1" dirty="0">
                <a:ea typeface="Calibri"/>
              </a:rPr>
              <a:t>نظريات الايقاع الحيوي</a:t>
            </a:r>
            <a:endParaRPr lang="en-US" sz="2400" dirty="0">
              <a:ea typeface="Calibri"/>
              <a:cs typeface="Arial"/>
            </a:endParaRPr>
          </a:p>
          <a:p>
            <a:pPr lvl="0">
              <a:lnSpc>
                <a:spcPct val="115000"/>
              </a:lnSpc>
              <a:buFont typeface="+mj-lt"/>
              <a:buAutoNum type="arabicPeriod"/>
            </a:pPr>
            <a:r>
              <a:rPr lang="ar-IQ" b="1" dirty="0">
                <a:ea typeface="Calibri"/>
              </a:rPr>
              <a:t>النظرية السائدة</a:t>
            </a:r>
            <a:r>
              <a:rPr lang="ar-IQ" dirty="0">
                <a:ea typeface="Calibri"/>
              </a:rPr>
              <a:t> : قدمت هذه النظرية لأول مرة من قبل العالمين ( فيلس , سبودا ) في نهاية القرن الثامن عشر ومفادها هو ان الانسان يمر بثلاث دورات هي :</a:t>
            </a:r>
            <a:endParaRPr lang="en-US" sz="2400" dirty="0">
              <a:ea typeface="Calibri"/>
              <a:cs typeface="Arial"/>
            </a:endParaRPr>
          </a:p>
          <a:p>
            <a:pPr lvl="0">
              <a:lnSpc>
                <a:spcPct val="115000"/>
              </a:lnSpc>
              <a:buFont typeface="Arial"/>
              <a:buChar char="-"/>
            </a:pPr>
            <a:r>
              <a:rPr lang="ar-IQ" dirty="0">
                <a:ea typeface="Calibri"/>
              </a:rPr>
              <a:t>الدورة البدنية ومدتها 23 يوما.</a:t>
            </a:r>
            <a:endParaRPr lang="en-US" sz="2400" dirty="0">
              <a:ea typeface="Calibri"/>
              <a:cs typeface="Arial"/>
            </a:endParaRPr>
          </a:p>
          <a:p>
            <a:pPr lvl="0">
              <a:lnSpc>
                <a:spcPct val="115000"/>
              </a:lnSpc>
              <a:buFont typeface="Arial"/>
              <a:buChar char="-"/>
            </a:pPr>
            <a:r>
              <a:rPr lang="ar-IQ" dirty="0">
                <a:ea typeface="Calibri"/>
              </a:rPr>
              <a:t>الدورة الانفعالية ومدتها 28 يوما .</a:t>
            </a:r>
            <a:endParaRPr lang="en-US" sz="2400" dirty="0">
              <a:ea typeface="Calibri"/>
              <a:cs typeface="Arial"/>
            </a:endParaRPr>
          </a:p>
          <a:p>
            <a:pPr lvl="0">
              <a:lnSpc>
                <a:spcPct val="115000"/>
              </a:lnSpc>
              <a:spcAft>
                <a:spcPts val="1000"/>
              </a:spcAft>
              <a:buFont typeface="Arial"/>
              <a:buChar char="-"/>
            </a:pPr>
            <a:r>
              <a:rPr lang="ar-IQ" dirty="0">
                <a:ea typeface="Calibri"/>
              </a:rPr>
              <a:t>الدورة الذهنية ومدتها 33 يوما .</a:t>
            </a:r>
            <a:endParaRPr lang="en-US" sz="2400" dirty="0">
              <a:ea typeface="Calibri"/>
              <a:cs typeface="Arial"/>
            </a:endParaRPr>
          </a:p>
          <a:p>
            <a:endParaRPr lang="ar-IQ" dirty="0"/>
          </a:p>
        </p:txBody>
      </p:sp>
    </p:spTree>
    <p:extLst>
      <p:ext uri="{BB962C8B-B14F-4D97-AF65-F5344CB8AC3E}">
        <p14:creationId xmlns:p14="http://schemas.microsoft.com/office/powerpoint/2010/main" val="43760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2933</Words>
  <Application>Microsoft Office PowerPoint</Application>
  <PresentationFormat>عرض على الشاشة (3:4)‏</PresentationFormat>
  <Paragraphs>122</Paragraphs>
  <Slides>26</Slides>
  <Notes>1</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نسق Office</vt:lpstr>
      <vt:lpstr>عرض تقديمي في PowerPoint</vt:lpstr>
      <vt:lpstr>عرض تقديمي في PowerPoint</vt:lpstr>
      <vt:lpstr>عرض تقديمي في PowerPoint</vt:lpstr>
      <vt:lpstr>. ولايقتصر الايقاع الحيوي على مجرد تغيرات في مستوى كفاءة اجهزة الجسم على مدار اليوم الكامل (24 ساعة ) فقط بل تمتد لتشمل فترات زمنية وقد تطول او تقصر ,فهناك الايقاع الاسبوعي على مدار اسبوع , وهناك الايقاع الحيوي الشهري على مدار شهر ,ولعل اكبر مثال على ذاك اختلاف كفاءة الجسم الفسيولوجية لدى الاناث البالغات التي ترتبط ارتباط كبير في الدورة الشهرية ( ايقاع حيوي شهري ) كما قد يمتد الايقاع الحيوي لمدة سنه كاملة ولايقتصر مفهوم الايقاع الحيوي على مجرد التغيرات الحادثة في الوظائف الفسيولوجية للفرد فقط , بل يمتد ليشمل الجوانب النفسية والجوانب الانفعالية اذا يشمل كافة التكوينات البيولوجية والنفسية والاجتماعية .وتشمل الايقاعات الحيوية اكثر من 400 من وضائف الجسم ويعد الايقاع الحيوي لحرارة الجسم من اهم الوظائف التي يهتم بدراستها العلماء اذ تكون اقل انخفاضا في الصباح ثم ترتفع حتى تصل الى اقصى درجة لها في الساعة السادسة مساءا . كما يظهر عمل ايقاع عمل الكلى  خلال مدة ال 24 ساعة ستظر انها اكثر نشاط خلال الساعات الاولى من الصباح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DR.Ahmed Saker 2o1O</cp:lastModifiedBy>
  <cp:revision>9</cp:revision>
  <dcterms:created xsi:type="dcterms:W3CDTF">2018-11-01T08:08:12Z</dcterms:created>
  <dcterms:modified xsi:type="dcterms:W3CDTF">2018-12-14T06:31:47Z</dcterms:modified>
</cp:coreProperties>
</file>